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9" r:id="rId3"/>
  </p:sldMasterIdLst>
  <p:notesMasterIdLst>
    <p:notesMasterId r:id="rId36"/>
  </p:notesMasterIdLst>
  <p:sldIdLst>
    <p:sldId id="316" r:id="rId4"/>
    <p:sldId id="376" r:id="rId5"/>
    <p:sldId id="377" r:id="rId6"/>
    <p:sldId id="378" r:id="rId7"/>
    <p:sldId id="386" r:id="rId8"/>
    <p:sldId id="387" r:id="rId9"/>
    <p:sldId id="388" r:id="rId10"/>
    <p:sldId id="389" r:id="rId11"/>
    <p:sldId id="390" r:id="rId12"/>
    <p:sldId id="391" r:id="rId13"/>
    <p:sldId id="392" r:id="rId14"/>
    <p:sldId id="393" r:id="rId15"/>
    <p:sldId id="394" r:id="rId16"/>
    <p:sldId id="395" r:id="rId17"/>
    <p:sldId id="396" r:id="rId18"/>
    <p:sldId id="399" r:id="rId19"/>
    <p:sldId id="397" r:id="rId20"/>
    <p:sldId id="400" r:id="rId21"/>
    <p:sldId id="398" r:id="rId22"/>
    <p:sldId id="401" r:id="rId23"/>
    <p:sldId id="402" r:id="rId24"/>
    <p:sldId id="403" r:id="rId25"/>
    <p:sldId id="404" r:id="rId26"/>
    <p:sldId id="405" r:id="rId27"/>
    <p:sldId id="407" r:id="rId28"/>
    <p:sldId id="406" r:id="rId29"/>
    <p:sldId id="408" r:id="rId30"/>
    <p:sldId id="409" r:id="rId31"/>
    <p:sldId id="410" r:id="rId32"/>
    <p:sldId id="385" r:id="rId33"/>
    <p:sldId id="274" r:id="rId34"/>
    <p:sldId id="33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orient="horz" userDrawn="1">
          <p15:clr>
            <a:srgbClr val="A4A3A4"/>
          </p15:clr>
        </p15:guide>
        <p15:guide id="9" orient="horz" pos="4320" userDrawn="1">
          <p15:clr>
            <a:srgbClr val="A4A3A4"/>
          </p15:clr>
        </p15:guide>
        <p15:guide id="10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DEF68D-252A-B2B0-09A8-B1D3F06C6893}" name="Hermanson, Hannah L" initials="HH" userId="S::Hannah.Hermanson@umassmed.edu::c738c24d-a352-4f26-aa50-81134e70266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mins, Kim" initials="KK" lastIdx="2" clrIdx="0">
    <p:extLst>
      <p:ext uri="{19B8F6BF-5375-455C-9EA6-DF929625EA0E}">
        <p15:presenceInfo xmlns:p15="http://schemas.microsoft.com/office/powerpoint/2012/main" userId="S::kim.kamins@umassmed.edu::b9ee0de9-68a3-44c9-ae3a-5ee43d61b20d" providerId="AD"/>
      </p:ext>
    </p:extLst>
  </p:cmAuthor>
  <p:cmAuthor id="2" name="Tedesco, Rose (Curran)" initials="RT" lastIdx="2" clrIdx="1">
    <p:extLst>
      <p:ext uri="{19B8F6BF-5375-455C-9EA6-DF929625EA0E}">
        <p15:presenceInfo xmlns:p15="http://schemas.microsoft.com/office/powerpoint/2012/main" userId="S::Rose.Tedesco@umassmed.edu::7645adc6-77a9-48cd-8479-2d915298af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F6B"/>
    <a:srgbClr val="F68443"/>
    <a:srgbClr val="7A50A3"/>
    <a:srgbClr val="669D4E"/>
    <a:srgbClr val="8B65AF"/>
    <a:srgbClr val="633092"/>
    <a:srgbClr val="669D4D"/>
    <a:srgbClr val="C8DCF4"/>
    <a:srgbClr val="5395DC"/>
    <a:srgbClr val="FFF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6197"/>
  </p:normalViewPr>
  <p:slideViewPr>
    <p:cSldViewPr snapToGrid="0">
      <p:cViewPr varScale="1">
        <p:scale>
          <a:sx n="110" d="100"/>
          <a:sy n="110" d="100"/>
        </p:scale>
        <p:origin x="630" y="96"/>
      </p:cViewPr>
      <p:guideLst>
        <p:guide orient="horz" pos="288"/>
        <p:guide/>
        <p:guide orient="horz"/>
        <p:guide orient="horz" pos="432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ustomXml" Target="../customXml/item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8/10/relationships/authors" Target="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sser, Jay" userId="58e02cf0-e54a-4da6-93f8-c10c1588b8fb" providerId="ADAL" clId="{B81804B8-452C-4B9C-9BFD-819024B71F6A}"/>
    <pc:docChg chg="modSld">
      <pc:chgData name="Prosser, Jay" userId="58e02cf0-e54a-4da6-93f8-c10c1588b8fb" providerId="ADAL" clId="{B81804B8-452C-4B9C-9BFD-819024B71F6A}" dt="2024-05-24T18:52:04.185" v="11" actId="20577"/>
      <pc:docMkLst>
        <pc:docMk/>
      </pc:docMkLst>
      <pc:sldChg chg="modSp mod">
        <pc:chgData name="Prosser, Jay" userId="58e02cf0-e54a-4da6-93f8-c10c1588b8fb" providerId="ADAL" clId="{B81804B8-452C-4B9C-9BFD-819024B71F6A}" dt="2024-05-24T18:52:04.185" v="11" actId="20577"/>
        <pc:sldMkLst>
          <pc:docMk/>
          <pc:sldMk cId="3597071775" sldId="386"/>
        </pc:sldMkLst>
        <pc:spChg chg="mod">
          <ac:chgData name="Prosser, Jay" userId="58e02cf0-e54a-4da6-93f8-c10c1588b8fb" providerId="ADAL" clId="{B81804B8-452C-4B9C-9BFD-819024B71F6A}" dt="2024-05-24T18:52:04.185" v="11" actId="20577"/>
          <ac:spMkLst>
            <pc:docMk/>
            <pc:sldMk cId="3597071775" sldId="386"/>
            <ac:spMk id="2" creationId="{70FAA2E9-8163-A430-0A51-7DF72B2D0C5B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5-17T14:53:41.295" idx="1">
    <p:pos x="5935" y="1078"/>
    <p:text>Suggest using a smaller font (50-60 pt) - this looks overpowering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5-17T14:58:07.863" idx="2">
    <p:pos x="7680" y="0"/>
    <p:text>It looks strange to have a picture of an actress - would recommend a stock photo of an unknown model.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Relationship Id="rId4" Type="http://schemas.openxmlformats.org/officeDocument/2006/relationships/image" Target="../media/image63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4" Type="http://schemas.openxmlformats.org/officeDocument/2006/relationships/image" Target="../media/image47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4" Type="http://schemas.openxmlformats.org/officeDocument/2006/relationships/image" Target="../media/image57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Relationship Id="rId4" Type="http://schemas.openxmlformats.org/officeDocument/2006/relationships/image" Target="../media/image63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4" Type="http://schemas.openxmlformats.org/officeDocument/2006/relationships/image" Target="../media/image47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4" Type="http://schemas.openxmlformats.org/officeDocument/2006/relationships/image" Target="../media/image5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91A744-8451-44A8-8FC7-7C599B4B4262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015BC05-8CE1-485B-B64C-FBFCD3A1259B}">
      <dgm:prSet custT="1"/>
      <dgm:spPr/>
      <dgm:t>
        <a:bodyPr/>
        <a:lstStyle/>
        <a:p>
          <a:r>
            <a:rPr lang="en-US" sz="3200" dirty="0">
              <a:solidFill>
                <a:schemeClr val="tx2"/>
              </a:solidFill>
            </a:rPr>
            <a:t>In 2020, Massachusetts </a:t>
          </a:r>
          <a:r>
            <a:rPr lang="en-US" sz="3200" b="1" dirty="0">
              <a:solidFill>
                <a:schemeClr val="accent1"/>
              </a:solidFill>
            </a:rPr>
            <a:t>lost 3.6%</a:t>
          </a:r>
          <a:r>
            <a:rPr lang="en-US" sz="3200" dirty="0">
              <a:solidFill>
                <a:schemeClr val="tx2"/>
              </a:solidFill>
            </a:rPr>
            <a:t> of the primary care physician workforce, compared to 3.3% nationally.</a:t>
          </a:r>
        </a:p>
      </dgm:t>
    </dgm:pt>
    <dgm:pt modelId="{8476B9F0-8F54-4D7A-A5EF-5B7E761C239B}" type="parTrans" cxnId="{772791B3-C240-49D5-9FC9-D4DC5430BDEB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6E448D28-BFBF-41DD-A370-7E5A102D76B1}" type="sibTrans" cxnId="{772791B3-C240-49D5-9FC9-D4DC5430BDEB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2424B682-5323-4B93-8A70-F7F959A6BF94}">
      <dgm:prSet custT="1"/>
      <dgm:spPr/>
      <dgm:t>
        <a:bodyPr/>
        <a:lstStyle/>
        <a:p>
          <a:r>
            <a:rPr lang="en-US" sz="3200" b="1" dirty="0">
              <a:solidFill>
                <a:schemeClr val="accent1"/>
              </a:solidFill>
            </a:rPr>
            <a:t>More than 33% </a:t>
          </a:r>
          <a:r>
            <a:rPr lang="en-US" sz="3200" dirty="0">
              <a:solidFill>
                <a:schemeClr val="tx2"/>
              </a:solidFill>
            </a:rPr>
            <a:t>of primary care physicians in Massachusetts are </a:t>
          </a:r>
          <a:r>
            <a:rPr lang="en-US" sz="3200" b="1" dirty="0">
              <a:solidFill>
                <a:schemeClr val="accent1"/>
              </a:solidFill>
            </a:rPr>
            <a:t>over the age of 60</a:t>
          </a:r>
          <a:r>
            <a:rPr lang="en-US" sz="3200" dirty="0">
              <a:solidFill>
                <a:schemeClr val="tx2"/>
              </a:solidFill>
            </a:rPr>
            <a:t>.</a:t>
          </a:r>
        </a:p>
      </dgm:t>
    </dgm:pt>
    <dgm:pt modelId="{01C19939-0D97-4B1C-99C8-B52FFB1D79D0}" type="parTrans" cxnId="{8DACD5F2-6F88-421C-8198-EAD864AD022C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5910FEB7-31AD-4267-BC69-49DC28EEB5F2}" type="sibTrans" cxnId="{8DACD5F2-6F88-421C-8198-EAD864AD022C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D28206A1-99F0-410B-8B81-DBEDF010D7BB}">
      <dgm:prSet custT="1"/>
      <dgm:spPr/>
      <dgm:t>
        <a:bodyPr/>
        <a:lstStyle/>
        <a:p>
          <a:r>
            <a:rPr lang="en-US" sz="3200" b="1" dirty="0">
              <a:solidFill>
                <a:schemeClr val="accent1"/>
              </a:solidFill>
            </a:rPr>
            <a:t>One-third</a:t>
          </a:r>
          <a:r>
            <a:rPr lang="en-US" sz="3200" dirty="0">
              <a:solidFill>
                <a:schemeClr val="tx2"/>
              </a:solidFill>
            </a:rPr>
            <a:t> of Massachusetts residents report having </a:t>
          </a:r>
          <a:r>
            <a:rPr lang="en-US" sz="3200" b="1" dirty="0">
              <a:solidFill>
                <a:schemeClr val="accent1"/>
              </a:solidFill>
            </a:rPr>
            <a:t>no primary care physician </a:t>
          </a:r>
          <a:r>
            <a:rPr lang="en-US" sz="3200" dirty="0">
              <a:solidFill>
                <a:schemeClr val="tx2"/>
              </a:solidFill>
            </a:rPr>
            <a:t>due to lack of availability.</a:t>
          </a:r>
        </a:p>
      </dgm:t>
    </dgm:pt>
    <dgm:pt modelId="{033882C4-6F77-40DD-83BD-464B346A6778}" type="parTrans" cxnId="{86DB8893-1147-4880-AFA6-1E30AA7EAEE9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B319AB0B-1E3C-471E-9C40-4C9087A5876E}" type="sibTrans" cxnId="{86DB8893-1147-4880-AFA6-1E30AA7EAEE9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A16F6BEA-B7EE-C942-9C2B-EAC717E7729E}" type="pres">
      <dgm:prSet presAssocID="{3291A744-8451-44A8-8FC7-7C599B4B4262}" presName="vert0" presStyleCnt="0">
        <dgm:presLayoutVars>
          <dgm:dir/>
          <dgm:animOne val="branch"/>
          <dgm:animLvl val="lvl"/>
        </dgm:presLayoutVars>
      </dgm:prSet>
      <dgm:spPr/>
    </dgm:pt>
    <dgm:pt modelId="{D113677A-9FA2-8040-B14E-D593845773BC}" type="pres">
      <dgm:prSet presAssocID="{B015BC05-8CE1-485B-B64C-FBFCD3A1259B}" presName="thickLine" presStyleLbl="alignNode1" presStyleIdx="0" presStyleCnt="3"/>
      <dgm:spPr/>
    </dgm:pt>
    <dgm:pt modelId="{103BA84C-0F41-0445-9C2D-0471A5CE2E6E}" type="pres">
      <dgm:prSet presAssocID="{B015BC05-8CE1-485B-B64C-FBFCD3A1259B}" presName="horz1" presStyleCnt="0"/>
      <dgm:spPr/>
    </dgm:pt>
    <dgm:pt modelId="{412898E8-6015-DF4F-B78E-8081324311C1}" type="pres">
      <dgm:prSet presAssocID="{B015BC05-8CE1-485B-B64C-FBFCD3A1259B}" presName="tx1" presStyleLbl="revTx" presStyleIdx="0" presStyleCnt="3"/>
      <dgm:spPr/>
    </dgm:pt>
    <dgm:pt modelId="{0F88F7BD-9DCD-B34D-8207-136CBAD3C683}" type="pres">
      <dgm:prSet presAssocID="{B015BC05-8CE1-485B-B64C-FBFCD3A1259B}" presName="vert1" presStyleCnt="0"/>
      <dgm:spPr/>
    </dgm:pt>
    <dgm:pt modelId="{883CA327-95AE-884F-A691-8AA1AAC5F1B8}" type="pres">
      <dgm:prSet presAssocID="{2424B682-5323-4B93-8A70-F7F959A6BF94}" presName="thickLine" presStyleLbl="alignNode1" presStyleIdx="1" presStyleCnt="3"/>
      <dgm:spPr/>
    </dgm:pt>
    <dgm:pt modelId="{1A3902D2-F0F9-EB4C-9CA5-09C142FA7CE1}" type="pres">
      <dgm:prSet presAssocID="{2424B682-5323-4B93-8A70-F7F959A6BF94}" presName="horz1" presStyleCnt="0"/>
      <dgm:spPr/>
    </dgm:pt>
    <dgm:pt modelId="{3D849DEC-32DB-784A-B51F-C6BBE020914E}" type="pres">
      <dgm:prSet presAssocID="{2424B682-5323-4B93-8A70-F7F959A6BF94}" presName="tx1" presStyleLbl="revTx" presStyleIdx="1" presStyleCnt="3"/>
      <dgm:spPr/>
    </dgm:pt>
    <dgm:pt modelId="{389EC85B-38F2-1947-882B-86E778B00E4D}" type="pres">
      <dgm:prSet presAssocID="{2424B682-5323-4B93-8A70-F7F959A6BF94}" presName="vert1" presStyleCnt="0"/>
      <dgm:spPr/>
    </dgm:pt>
    <dgm:pt modelId="{B5EE0246-D36C-2E4E-9DB2-2DD8C20D3E9A}" type="pres">
      <dgm:prSet presAssocID="{D28206A1-99F0-410B-8B81-DBEDF010D7BB}" presName="thickLine" presStyleLbl="alignNode1" presStyleIdx="2" presStyleCnt="3"/>
      <dgm:spPr/>
    </dgm:pt>
    <dgm:pt modelId="{46684213-2CB0-7241-ADC3-90BE5A3AF218}" type="pres">
      <dgm:prSet presAssocID="{D28206A1-99F0-410B-8B81-DBEDF010D7BB}" presName="horz1" presStyleCnt="0"/>
      <dgm:spPr/>
    </dgm:pt>
    <dgm:pt modelId="{C0841561-2C2E-5E43-B51E-14186F76EA7F}" type="pres">
      <dgm:prSet presAssocID="{D28206A1-99F0-410B-8B81-DBEDF010D7BB}" presName="tx1" presStyleLbl="revTx" presStyleIdx="2" presStyleCnt="3"/>
      <dgm:spPr/>
    </dgm:pt>
    <dgm:pt modelId="{35AB0667-62EC-9649-A8EB-5BF7BD07D0BC}" type="pres">
      <dgm:prSet presAssocID="{D28206A1-99F0-410B-8B81-DBEDF010D7BB}" presName="vert1" presStyleCnt="0"/>
      <dgm:spPr/>
    </dgm:pt>
  </dgm:ptLst>
  <dgm:cxnLst>
    <dgm:cxn modelId="{FCDC3D0F-5B6D-A54E-84DC-41446218DC61}" type="presOf" srcId="{2424B682-5323-4B93-8A70-F7F959A6BF94}" destId="{3D849DEC-32DB-784A-B51F-C6BBE020914E}" srcOrd="0" destOrd="0" presId="urn:microsoft.com/office/officeart/2008/layout/LinedList"/>
    <dgm:cxn modelId="{698F7B24-C4C7-E342-9E4B-94672CE76B51}" type="presOf" srcId="{B015BC05-8CE1-485B-B64C-FBFCD3A1259B}" destId="{412898E8-6015-DF4F-B78E-8081324311C1}" srcOrd="0" destOrd="0" presId="urn:microsoft.com/office/officeart/2008/layout/LinedList"/>
    <dgm:cxn modelId="{499CAE2F-18E8-994B-9D2B-6410F3C17F17}" type="presOf" srcId="{3291A744-8451-44A8-8FC7-7C599B4B4262}" destId="{A16F6BEA-B7EE-C942-9C2B-EAC717E7729E}" srcOrd="0" destOrd="0" presId="urn:microsoft.com/office/officeart/2008/layout/LinedList"/>
    <dgm:cxn modelId="{0A173050-3907-3042-A12F-8CF20CA3E71E}" type="presOf" srcId="{D28206A1-99F0-410B-8B81-DBEDF010D7BB}" destId="{C0841561-2C2E-5E43-B51E-14186F76EA7F}" srcOrd="0" destOrd="0" presId="urn:microsoft.com/office/officeart/2008/layout/LinedList"/>
    <dgm:cxn modelId="{86DB8893-1147-4880-AFA6-1E30AA7EAEE9}" srcId="{3291A744-8451-44A8-8FC7-7C599B4B4262}" destId="{D28206A1-99F0-410B-8B81-DBEDF010D7BB}" srcOrd="2" destOrd="0" parTransId="{033882C4-6F77-40DD-83BD-464B346A6778}" sibTransId="{B319AB0B-1E3C-471E-9C40-4C9087A5876E}"/>
    <dgm:cxn modelId="{772791B3-C240-49D5-9FC9-D4DC5430BDEB}" srcId="{3291A744-8451-44A8-8FC7-7C599B4B4262}" destId="{B015BC05-8CE1-485B-B64C-FBFCD3A1259B}" srcOrd="0" destOrd="0" parTransId="{8476B9F0-8F54-4D7A-A5EF-5B7E761C239B}" sibTransId="{6E448D28-BFBF-41DD-A370-7E5A102D76B1}"/>
    <dgm:cxn modelId="{8DACD5F2-6F88-421C-8198-EAD864AD022C}" srcId="{3291A744-8451-44A8-8FC7-7C599B4B4262}" destId="{2424B682-5323-4B93-8A70-F7F959A6BF94}" srcOrd="1" destOrd="0" parTransId="{01C19939-0D97-4B1C-99C8-B52FFB1D79D0}" sibTransId="{5910FEB7-31AD-4267-BC69-49DC28EEB5F2}"/>
    <dgm:cxn modelId="{6D2EF1AC-2EA8-4A46-BE1F-EF8F0F3F24FE}" type="presParOf" srcId="{A16F6BEA-B7EE-C942-9C2B-EAC717E7729E}" destId="{D113677A-9FA2-8040-B14E-D593845773BC}" srcOrd="0" destOrd="0" presId="urn:microsoft.com/office/officeart/2008/layout/LinedList"/>
    <dgm:cxn modelId="{78D24F11-9CA8-0D46-8766-63DDE8C3CF01}" type="presParOf" srcId="{A16F6BEA-B7EE-C942-9C2B-EAC717E7729E}" destId="{103BA84C-0F41-0445-9C2D-0471A5CE2E6E}" srcOrd="1" destOrd="0" presId="urn:microsoft.com/office/officeart/2008/layout/LinedList"/>
    <dgm:cxn modelId="{CFDE0E58-6A9A-114F-8774-ACAF7FD67194}" type="presParOf" srcId="{103BA84C-0F41-0445-9C2D-0471A5CE2E6E}" destId="{412898E8-6015-DF4F-B78E-8081324311C1}" srcOrd="0" destOrd="0" presId="urn:microsoft.com/office/officeart/2008/layout/LinedList"/>
    <dgm:cxn modelId="{401685D7-B98E-1C44-A4E8-4A6C73732684}" type="presParOf" srcId="{103BA84C-0F41-0445-9C2D-0471A5CE2E6E}" destId="{0F88F7BD-9DCD-B34D-8207-136CBAD3C683}" srcOrd="1" destOrd="0" presId="urn:microsoft.com/office/officeart/2008/layout/LinedList"/>
    <dgm:cxn modelId="{FA89E222-BD17-CC4C-AAF4-EE069324080B}" type="presParOf" srcId="{A16F6BEA-B7EE-C942-9C2B-EAC717E7729E}" destId="{883CA327-95AE-884F-A691-8AA1AAC5F1B8}" srcOrd="2" destOrd="0" presId="urn:microsoft.com/office/officeart/2008/layout/LinedList"/>
    <dgm:cxn modelId="{EFFA502B-7280-4547-B242-8A58C3372C54}" type="presParOf" srcId="{A16F6BEA-B7EE-C942-9C2B-EAC717E7729E}" destId="{1A3902D2-F0F9-EB4C-9CA5-09C142FA7CE1}" srcOrd="3" destOrd="0" presId="urn:microsoft.com/office/officeart/2008/layout/LinedList"/>
    <dgm:cxn modelId="{20FFC7E5-36EA-DC46-B0AC-68DBD3367286}" type="presParOf" srcId="{1A3902D2-F0F9-EB4C-9CA5-09C142FA7CE1}" destId="{3D849DEC-32DB-784A-B51F-C6BBE020914E}" srcOrd="0" destOrd="0" presId="urn:microsoft.com/office/officeart/2008/layout/LinedList"/>
    <dgm:cxn modelId="{C08A1D75-8D99-8044-BAC6-E68BBF5C2778}" type="presParOf" srcId="{1A3902D2-F0F9-EB4C-9CA5-09C142FA7CE1}" destId="{389EC85B-38F2-1947-882B-86E778B00E4D}" srcOrd="1" destOrd="0" presId="urn:microsoft.com/office/officeart/2008/layout/LinedList"/>
    <dgm:cxn modelId="{DF952CF1-6271-EA44-BDF6-BEE1E3946491}" type="presParOf" srcId="{A16F6BEA-B7EE-C942-9C2B-EAC717E7729E}" destId="{B5EE0246-D36C-2E4E-9DB2-2DD8C20D3E9A}" srcOrd="4" destOrd="0" presId="urn:microsoft.com/office/officeart/2008/layout/LinedList"/>
    <dgm:cxn modelId="{3AE8CD9D-2F61-1B4B-B1D5-D5E32B027A60}" type="presParOf" srcId="{A16F6BEA-B7EE-C942-9C2B-EAC717E7729E}" destId="{46684213-2CB0-7241-ADC3-90BE5A3AF218}" srcOrd="5" destOrd="0" presId="urn:microsoft.com/office/officeart/2008/layout/LinedList"/>
    <dgm:cxn modelId="{48229F2A-3A56-0542-9DA2-A5781F48B313}" type="presParOf" srcId="{46684213-2CB0-7241-ADC3-90BE5A3AF218}" destId="{C0841561-2C2E-5E43-B51E-14186F76EA7F}" srcOrd="0" destOrd="0" presId="urn:microsoft.com/office/officeart/2008/layout/LinedList"/>
    <dgm:cxn modelId="{3A4692DC-360C-914A-AC77-AB95AF6B5CD0}" type="presParOf" srcId="{46684213-2CB0-7241-ADC3-90BE5A3AF218}" destId="{35AB0667-62EC-9649-A8EB-5BF7BD07D0B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26A941A-20D7-424B-8A7C-B21EFC7E70B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F565B4E-6CB3-4D19-AA1B-593B67ECBFBE}">
      <dgm:prSet custT="1"/>
      <dgm:spPr/>
      <dgm:t>
        <a:bodyPr/>
        <a:lstStyle/>
        <a:p>
          <a:r>
            <a:rPr lang="en-US" sz="2000" dirty="0">
              <a:solidFill>
                <a:schemeClr val="tx2"/>
              </a:solidFill>
            </a:rPr>
            <a:t>Who pays for this?</a:t>
          </a:r>
        </a:p>
      </dgm:t>
    </dgm:pt>
    <dgm:pt modelId="{00116DA1-9B49-4677-8892-92A531DBC71E}" type="parTrans" cxnId="{E8C224A3-F079-4401-9CDD-E6D7B40180F7}">
      <dgm:prSet/>
      <dgm:spPr/>
      <dgm:t>
        <a:bodyPr/>
        <a:lstStyle/>
        <a:p>
          <a:endParaRPr lang="en-US" sz="3200"/>
        </a:p>
      </dgm:t>
    </dgm:pt>
    <dgm:pt modelId="{32D0CC79-F7BC-4A4C-BF41-ACD68C61B68C}" type="sibTrans" cxnId="{E8C224A3-F079-4401-9CDD-E6D7B40180F7}">
      <dgm:prSet/>
      <dgm:spPr/>
      <dgm:t>
        <a:bodyPr/>
        <a:lstStyle/>
        <a:p>
          <a:endParaRPr lang="en-US" sz="3200"/>
        </a:p>
      </dgm:t>
    </dgm:pt>
    <dgm:pt modelId="{DA59260C-ADFA-4C3C-AB00-EF30CCDF771B}">
      <dgm:prSet custT="1"/>
      <dgm:spPr/>
      <dgm:t>
        <a:bodyPr/>
        <a:lstStyle/>
        <a:p>
          <a:r>
            <a:rPr lang="en-US" sz="2000" dirty="0">
              <a:solidFill>
                <a:schemeClr val="tx2"/>
              </a:solidFill>
            </a:rPr>
            <a:t>Schools do not have budgets.</a:t>
          </a:r>
        </a:p>
      </dgm:t>
    </dgm:pt>
    <dgm:pt modelId="{670D5BF5-EF5A-4C8C-88E5-6AC8C6EA62F0}" type="parTrans" cxnId="{DDBFA2DD-CCA1-4C4A-BE8B-1CE5623E9BAC}">
      <dgm:prSet/>
      <dgm:spPr/>
      <dgm:t>
        <a:bodyPr/>
        <a:lstStyle/>
        <a:p>
          <a:endParaRPr lang="en-US" sz="3200"/>
        </a:p>
      </dgm:t>
    </dgm:pt>
    <dgm:pt modelId="{89A37857-C402-4F93-99D3-7F5584703470}" type="sibTrans" cxnId="{DDBFA2DD-CCA1-4C4A-BE8B-1CE5623E9BAC}">
      <dgm:prSet/>
      <dgm:spPr/>
      <dgm:t>
        <a:bodyPr/>
        <a:lstStyle/>
        <a:p>
          <a:endParaRPr lang="en-US" sz="3200"/>
        </a:p>
      </dgm:t>
    </dgm:pt>
    <dgm:pt modelId="{1B5AEB3A-2715-49F9-BF56-2E2722BBE6AC}">
      <dgm:prSet custT="1"/>
      <dgm:spPr/>
      <dgm:t>
        <a:bodyPr/>
        <a:lstStyle/>
        <a:p>
          <a:r>
            <a:rPr lang="en-US" sz="2000" dirty="0">
              <a:solidFill>
                <a:schemeClr val="tx2"/>
              </a:solidFill>
            </a:rPr>
            <a:t>The cost is passed on to students.</a:t>
          </a:r>
        </a:p>
      </dgm:t>
    </dgm:pt>
    <dgm:pt modelId="{3AACAA08-9EC3-4325-8E34-64F0DA22C818}" type="parTrans" cxnId="{7AA2BE47-4AC1-4658-876F-178FB89A37DE}">
      <dgm:prSet/>
      <dgm:spPr/>
      <dgm:t>
        <a:bodyPr/>
        <a:lstStyle/>
        <a:p>
          <a:endParaRPr lang="en-US" sz="3200"/>
        </a:p>
      </dgm:t>
    </dgm:pt>
    <dgm:pt modelId="{DC3E2493-1B0D-4349-B169-722DE247FE8F}" type="sibTrans" cxnId="{7AA2BE47-4AC1-4658-876F-178FB89A37DE}">
      <dgm:prSet/>
      <dgm:spPr/>
      <dgm:t>
        <a:bodyPr/>
        <a:lstStyle/>
        <a:p>
          <a:endParaRPr lang="en-US" sz="3200"/>
        </a:p>
      </dgm:t>
    </dgm:pt>
    <dgm:pt modelId="{B272894D-3E83-492E-8E61-D851C18CB31A}">
      <dgm:prSet custT="1"/>
      <dgm:spPr/>
      <dgm:t>
        <a:bodyPr/>
        <a:lstStyle/>
        <a:p>
          <a:r>
            <a:rPr lang="en-US" sz="2000" dirty="0">
              <a:solidFill>
                <a:schemeClr val="tx2"/>
              </a:solidFill>
            </a:rPr>
            <a:t>Are preceptors contract staff or are they issued 10-99?</a:t>
          </a:r>
        </a:p>
      </dgm:t>
    </dgm:pt>
    <dgm:pt modelId="{2DF21683-DA67-4159-95F7-659CE69B7557}" type="parTrans" cxnId="{B7436C3E-B4B2-43EB-B648-753E211C946C}">
      <dgm:prSet/>
      <dgm:spPr/>
      <dgm:t>
        <a:bodyPr/>
        <a:lstStyle/>
        <a:p>
          <a:endParaRPr lang="en-US" sz="3200"/>
        </a:p>
      </dgm:t>
    </dgm:pt>
    <dgm:pt modelId="{0A12501D-D956-453F-ADD4-19C69CFDE7D2}" type="sibTrans" cxnId="{B7436C3E-B4B2-43EB-B648-753E211C946C}">
      <dgm:prSet/>
      <dgm:spPr/>
      <dgm:t>
        <a:bodyPr/>
        <a:lstStyle/>
        <a:p>
          <a:endParaRPr lang="en-US" sz="3200"/>
        </a:p>
      </dgm:t>
    </dgm:pt>
    <dgm:pt modelId="{EFF46422-9833-4601-9273-0B41E4261778}">
      <dgm:prSet custT="1"/>
      <dgm:spPr/>
      <dgm:t>
        <a:bodyPr/>
        <a:lstStyle/>
        <a:p>
          <a:r>
            <a:rPr lang="en-US" sz="2000" dirty="0">
              <a:solidFill>
                <a:schemeClr val="tx2"/>
              </a:solidFill>
            </a:rPr>
            <a:t>Does this create a different predatory pathway?</a:t>
          </a:r>
        </a:p>
      </dgm:t>
    </dgm:pt>
    <dgm:pt modelId="{75E8E9D1-C95E-4CEE-8FA5-4428096544E0}" type="parTrans" cxnId="{664056F2-025D-404F-B337-DD221947B17B}">
      <dgm:prSet/>
      <dgm:spPr/>
      <dgm:t>
        <a:bodyPr/>
        <a:lstStyle/>
        <a:p>
          <a:endParaRPr lang="en-US" sz="3200"/>
        </a:p>
      </dgm:t>
    </dgm:pt>
    <dgm:pt modelId="{C947640C-8FD1-4E9E-938A-E5EB1683ADA2}" type="sibTrans" cxnId="{664056F2-025D-404F-B337-DD221947B17B}">
      <dgm:prSet/>
      <dgm:spPr/>
      <dgm:t>
        <a:bodyPr/>
        <a:lstStyle/>
        <a:p>
          <a:endParaRPr lang="en-US" sz="3200"/>
        </a:p>
      </dgm:t>
    </dgm:pt>
    <dgm:pt modelId="{F10CBE08-352C-4FE7-B084-09AF8D0D1852}">
      <dgm:prSet custT="1"/>
      <dgm:spPr/>
      <dgm:t>
        <a:bodyPr/>
        <a:lstStyle/>
        <a:p>
          <a:r>
            <a:rPr lang="en-US" sz="2000" dirty="0">
              <a:solidFill>
                <a:schemeClr val="tx2"/>
              </a:solidFill>
            </a:rPr>
            <a:t>Does this set a precedent that we do not get back from?</a:t>
          </a:r>
        </a:p>
      </dgm:t>
    </dgm:pt>
    <dgm:pt modelId="{6D85FFCC-EE7D-4E74-96CD-BDCB644DF4A0}" type="parTrans" cxnId="{8627728F-A9A5-47B6-A9DD-F14F73199255}">
      <dgm:prSet/>
      <dgm:spPr/>
      <dgm:t>
        <a:bodyPr/>
        <a:lstStyle/>
        <a:p>
          <a:endParaRPr lang="en-US" sz="3200"/>
        </a:p>
      </dgm:t>
    </dgm:pt>
    <dgm:pt modelId="{4451489E-8DFA-45D6-BB4C-AD2A32C9D817}" type="sibTrans" cxnId="{8627728F-A9A5-47B6-A9DD-F14F73199255}">
      <dgm:prSet/>
      <dgm:spPr/>
      <dgm:t>
        <a:bodyPr/>
        <a:lstStyle/>
        <a:p>
          <a:endParaRPr lang="en-US" sz="3200"/>
        </a:p>
      </dgm:t>
    </dgm:pt>
    <dgm:pt modelId="{B83B8B12-0EEF-45F7-B380-34236578A6B4}" type="pres">
      <dgm:prSet presAssocID="{E26A941A-20D7-424B-8A7C-B21EFC7E70B0}" presName="root" presStyleCnt="0">
        <dgm:presLayoutVars>
          <dgm:dir/>
          <dgm:resizeHandles val="exact"/>
        </dgm:presLayoutVars>
      </dgm:prSet>
      <dgm:spPr/>
    </dgm:pt>
    <dgm:pt modelId="{4A2D0899-8383-493B-A21F-4D4C3CB24ED9}" type="pres">
      <dgm:prSet presAssocID="{3F565B4E-6CB3-4D19-AA1B-593B67ECBFBE}" presName="compNode" presStyleCnt="0"/>
      <dgm:spPr/>
    </dgm:pt>
    <dgm:pt modelId="{D2F3BC65-4C79-4EAA-9DB5-B1B8D20F9545}" type="pres">
      <dgm:prSet presAssocID="{3F565B4E-6CB3-4D19-AA1B-593B67ECBFBE}" presName="iconBgRect" presStyleLbl="bgShp" presStyleIdx="0" presStyleCnt="6"/>
      <dgm:spPr/>
    </dgm:pt>
    <dgm:pt modelId="{EF4A8B76-42CD-4146-A909-5ADAF95CEE24}" type="pres">
      <dgm:prSet presAssocID="{3F565B4E-6CB3-4D19-AA1B-593B67ECBFB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20717A8D-DD40-41AA-992C-4D9BDE91E478}" type="pres">
      <dgm:prSet presAssocID="{3F565B4E-6CB3-4D19-AA1B-593B67ECBFBE}" presName="spaceRect" presStyleCnt="0"/>
      <dgm:spPr/>
    </dgm:pt>
    <dgm:pt modelId="{03887BAA-CD6F-45BD-882A-D68C3B5D3446}" type="pres">
      <dgm:prSet presAssocID="{3F565B4E-6CB3-4D19-AA1B-593B67ECBFBE}" presName="textRect" presStyleLbl="revTx" presStyleIdx="0" presStyleCnt="6">
        <dgm:presLayoutVars>
          <dgm:chMax val="1"/>
          <dgm:chPref val="1"/>
        </dgm:presLayoutVars>
      </dgm:prSet>
      <dgm:spPr/>
    </dgm:pt>
    <dgm:pt modelId="{E9FF043F-6EA9-4513-AC13-7764B5BACFB5}" type="pres">
      <dgm:prSet presAssocID="{32D0CC79-F7BC-4A4C-BF41-ACD68C61B68C}" presName="sibTrans" presStyleCnt="0"/>
      <dgm:spPr/>
    </dgm:pt>
    <dgm:pt modelId="{28B13437-B572-48B8-88F7-2F926EF5A4B6}" type="pres">
      <dgm:prSet presAssocID="{DA59260C-ADFA-4C3C-AB00-EF30CCDF771B}" presName="compNode" presStyleCnt="0"/>
      <dgm:spPr/>
    </dgm:pt>
    <dgm:pt modelId="{9906ACA8-9F33-45B8-9327-D4AB0CBB1640}" type="pres">
      <dgm:prSet presAssocID="{DA59260C-ADFA-4C3C-AB00-EF30CCDF771B}" presName="iconBgRect" presStyleLbl="bgShp" presStyleIdx="1" presStyleCnt="6"/>
      <dgm:spPr/>
    </dgm:pt>
    <dgm:pt modelId="{A0443CFE-56ED-4CB8-AF17-E01E53DED2B2}" type="pres">
      <dgm:prSet presAssocID="{DA59260C-ADFA-4C3C-AB00-EF30CCDF771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E273CB96-5B74-460F-95DD-4380F3AE4106}" type="pres">
      <dgm:prSet presAssocID="{DA59260C-ADFA-4C3C-AB00-EF30CCDF771B}" presName="spaceRect" presStyleCnt="0"/>
      <dgm:spPr/>
    </dgm:pt>
    <dgm:pt modelId="{F39E9F35-BD9F-4937-85D3-B1B7BCA4AFB6}" type="pres">
      <dgm:prSet presAssocID="{DA59260C-ADFA-4C3C-AB00-EF30CCDF771B}" presName="textRect" presStyleLbl="revTx" presStyleIdx="1" presStyleCnt="6">
        <dgm:presLayoutVars>
          <dgm:chMax val="1"/>
          <dgm:chPref val="1"/>
        </dgm:presLayoutVars>
      </dgm:prSet>
      <dgm:spPr/>
    </dgm:pt>
    <dgm:pt modelId="{5E442727-001B-49A0-9578-E7BD560AAB7F}" type="pres">
      <dgm:prSet presAssocID="{89A37857-C402-4F93-99D3-7F5584703470}" presName="sibTrans" presStyleCnt="0"/>
      <dgm:spPr/>
    </dgm:pt>
    <dgm:pt modelId="{D4EA5793-062B-42B9-9C0F-B2521EE9E3F5}" type="pres">
      <dgm:prSet presAssocID="{1B5AEB3A-2715-49F9-BF56-2E2722BBE6AC}" presName="compNode" presStyleCnt="0"/>
      <dgm:spPr/>
    </dgm:pt>
    <dgm:pt modelId="{4F92E394-29C6-4D06-B330-952A13FC1BD8}" type="pres">
      <dgm:prSet presAssocID="{1B5AEB3A-2715-49F9-BF56-2E2722BBE6AC}" presName="iconBgRect" presStyleLbl="bgShp" presStyleIdx="2" presStyleCnt="6"/>
      <dgm:spPr>
        <a:solidFill>
          <a:schemeClr val="accent2"/>
        </a:solidFill>
      </dgm:spPr>
    </dgm:pt>
    <dgm:pt modelId="{E316DFF7-C861-4FDF-89BD-A16E39C4ED1A}" type="pres">
      <dgm:prSet presAssocID="{1B5AEB3A-2715-49F9-BF56-2E2722BBE6AC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D0475A18-F882-4AE2-8D58-7D1EF90D8FA7}" type="pres">
      <dgm:prSet presAssocID="{1B5AEB3A-2715-49F9-BF56-2E2722BBE6AC}" presName="spaceRect" presStyleCnt="0"/>
      <dgm:spPr/>
    </dgm:pt>
    <dgm:pt modelId="{ABEC407B-FB3D-4B31-8A0A-B613EF7951EC}" type="pres">
      <dgm:prSet presAssocID="{1B5AEB3A-2715-49F9-BF56-2E2722BBE6AC}" presName="textRect" presStyleLbl="revTx" presStyleIdx="2" presStyleCnt="6">
        <dgm:presLayoutVars>
          <dgm:chMax val="1"/>
          <dgm:chPref val="1"/>
        </dgm:presLayoutVars>
      </dgm:prSet>
      <dgm:spPr/>
    </dgm:pt>
    <dgm:pt modelId="{7779C4C5-7417-415F-B51B-53D62654DEA4}" type="pres">
      <dgm:prSet presAssocID="{DC3E2493-1B0D-4349-B169-722DE247FE8F}" presName="sibTrans" presStyleCnt="0"/>
      <dgm:spPr/>
    </dgm:pt>
    <dgm:pt modelId="{E381A6DF-BD04-4258-9A64-354A958FF795}" type="pres">
      <dgm:prSet presAssocID="{B272894D-3E83-492E-8E61-D851C18CB31A}" presName="compNode" presStyleCnt="0"/>
      <dgm:spPr/>
    </dgm:pt>
    <dgm:pt modelId="{2378BEDC-DF2C-4819-A4E7-5AD82F443389}" type="pres">
      <dgm:prSet presAssocID="{B272894D-3E83-492E-8E61-D851C18CB31A}" presName="iconBgRect" presStyleLbl="bgShp" presStyleIdx="3" presStyleCnt="6"/>
      <dgm:spPr>
        <a:solidFill>
          <a:schemeClr val="accent3"/>
        </a:solidFill>
      </dgm:spPr>
    </dgm:pt>
    <dgm:pt modelId="{2CDA8D72-A9B4-44B1-B907-3DCF72272220}" type="pres">
      <dgm:prSet presAssocID="{B272894D-3E83-492E-8E61-D851C18CB31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4F6DC776-0E57-425D-852F-2EB6B031D13E}" type="pres">
      <dgm:prSet presAssocID="{B272894D-3E83-492E-8E61-D851C18CB31A}" presName="spaceRect" presStyleCnt="0"/>
      <dgm:spPr/>
    </dgm:pt>
    <dgm:pt modelId="{16EA1695-43C5-4A29-B238-4D2C631DFE5B}" type="pres">
      <dgm:prSet presAssocID="{B272894D-3E83-492E-8E61-D851C18CB31A}" presName="textRect" presStyleLbl="revTx" presStyleIdx="3" presStyleCnt="6">
        <dgm:presLayoutVars>
          <dgm:chMax val="1"/>
          <dgm:chPref val="1"/>
        </dgm:presLayoutVars>
      </dgm:prSet>
      <dgm:spPr/>
    </dgm:pt>
    <dgm:pt modelId="{06C5DE03-EA96-4982-9B4D-9F93D69F1574}" type="pres">
      <dgm:prSet presAssocID="{0A12501D-D956-453F-ADD4-19C69CFDE7D2}" presName="sibTrans" presStyleCnt="0"/>
      <dgm:spPr/>
    </dgm:pt>
    <dgm:pt modelId="{245C52A4-CB73-4634-997F-8CAE4C84FA4F}" type="pres">
      <dgm:prSet presAssocID="{EFF46422-9833-4601-9273-0B41E4261778}" presName="compNode" presStyleCnt="0"/>
      <dgm:spPr/>
    </dgm:pt>
    <dgm:pt modelId="{5A17073C-734B-4B7A-BF80-5FFA8AE3991D}" type="pres">
      <dgm:prSet presAssocID="{EFF46422-9833-4601-9273-0B41E4261778}" presName="iconBgRect" presStyleLbl="bgShp" presStyleIdx="4" presStyleCnt="6"/>
      <dgm:spPr>
        <a:solidFill>
          <a:schemeClr val="accent2"/>
        </a:solidFill>
      </dgm:spPr>
    </dgm:pt>
    <dgm:pt modelId="{0F18F7D1-548D-473F-B30F-5EEEBE49975B}" type="pres">
      <dgm:prSet presAssocID="{EFF46422-9833-4601-9273-0B41E426177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ocodile"/>
        </a:ext>
      </dgm:extLst>
    </dgm:pt>
    <dgm:pt modelId="{D6C322AD-189A-49B4-843E-DE2AD9FAB2A4}" type="pres">
      <dgm:prSet presAssocID="{EFF46422-9833-4601-9273-0B41E4261778}" presName="spaceRect" presStyleCnt="0"/>
      <dgm:spPr/>
    </dgm:pt>
    <dgm:pt modelId="{E9DFB60E-62CD-49CD-B1DD-C44B9F3A1B79}" type="pres">
      <dgm:prSet presAssocID="{EFF46422-9833-4601-9273-0B41E4261778}" presName="textRect" presStyleLbl="revTx" presStyleIdx="4" presStyleCnt="6">
        <dgm:presLayoutVars>
          <dgm:chMax val="1"/>
          <dgm:chPref val="1"/>
        </dgm:presLayoutVars>
      </dgm:prSet>
      <dgm:spPr/>
    </dgm:pt>
    <dgm:pt modelId="{BB058269-EE7C-4E64-9065-C4CE40955A6B}" type="pres">
      <dgm:prSet presAssocID="{C947640C-8FD1-4E9E-938A-E5EB1683ADA2}" presName="sibTrans" presStyleCnt="0"/>
      <dgm:spPr/>
    </dgm:pt>
    <dgm:pt modelId="{13C56463-0D56-4A0F-B28C-564450F0E6E7}" type="pres">
      <dgm:prSet presAssocID="{F10CBE08-352C-4FE7-B084-09AF8D0D1852}" presName="compNode" presStyleCnt="0"/>
      <dgm:spPr/>
    </dgm:pt>
    <dgm:pt modelId="{42BA7511-FECA-4218-A6C4-BF06758C47B3}" type="pres">
      <dgm:prSet presAssocID="{F10CBE08-352C-4FE7-B084-09AF8D0D1852}" presName="iconBgRect" presStyleLbl="bgShp" presStyleIdx="5" presStyleCnt="6"/>
      <dgm:spPr>
        <a:solidFill>
          <a:schemeClr val="accent3"/>
        </a:solidFill>
      </dgm:spPr>
    </dgm:pt>
    <dgm:pt modelId="{06AB411F-210E-4437-962B-8F8695825DB0}" type="pres">
      <dgm:prSet presAssocID="{F10CBE08-352C-4FE7-B084-09AF8D0D1852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78380E67-9045-4E8F-95C4-8B7E64BD1415}" type="pres">
      <dgm:prSet presAssocID="{F10CBE08-352C-4FE7-B084-09AF8D0D1852}" presName="spaceRect" presStyleCnt="0"/>
      <dgm:spPr/>
    </dgm:pt>
    <dgm:pt modelId="{3A60DD67-A135-47F0-AB2D-5BCBCBE86AF4}" type="pres">
      <dgm:prSet presAssocID="{F10CBE08-352C-4FE7-B084-09AF8D0D1852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B7436C3E-B4B2-43EB-B648-753E211C946C}" srcId="{E26A941A-20D7-424B-8A7C-B21EFC7E70B0}" destId="{B272894D-3E83-492E-8E61-D851C18CB31A}" srcOrd="3" destOrd="0" parTransId="{2DF21683-DA67-4159-95F7-659CE69B7557}" sibTransId="{0A12501D-D956-453F-ADD4-19C69CFDE7D2}"/>
    <dgm:cxn modelId="{7AA2BE47-4AC1-4658-876F-178FB89A37DE}" srcId="{E26A941A-20D7-424B-8A7C-B21EFC7E70B0}" destId="{1B5AEB3A-2715-49F9-BF56-2E2722BBE6AC}" srcOrd="2" destOrd="0" parTransId="{3AACAA08-9EC3-4325-8E34-64F0DA22C818}" sibTransId="{DC3E2493-1B0D-4349-B169-722DE247FE8F}"/>
    <dgm:cxn modelId="{C143A84B-6CFD-4520-9B36-8EF033FDEF62}" type="presOf" srcId="{F10CBE08-352C-4FE7-B084-09AF8D0D1852}" destId="{3A60DD67-A135-47F0-AB2D-5BCBCBE86AF4}" srcOrd="0" destOrd="0" presId="urn:microsoft.com/office/officeart/2018/5/layout/IconCircleLabelList"/>
    <dgm:cxn modelId="{5E93B776-A5EB-4DAD-97CB-A36EF5730E54}" type="presOf" srcId="{DA59260C-ADFA-4C3C-AB00-EF30CCDF771B}" destId="{F39E9F35-BD9F-4937-85D3-B1B7BCA4AFB6}" srcOrd="0" destOrd="0" presId="urn:microsoft.com/office/officeart/2018/5/layout/IconCircleLabelList"/>
    <dgm:cxn modelId="{8627728F-A9A5-47B6-A9DD-F14F73199255}" srcId="{E26A941A-20D7-424B-8A7C-B21EFC7E70B0}" destId="{F10CBE08-352C-4FE7-B084-09AF8D0D1852}" srcOrd="5" destOrd="0" parTransId="{6D85FFCC-EE7D-4E74-96CD-BDCB644DF4A0}" sibTransId="{4451489E-8DFA-45D6-BB4C-AD2A32C9D817}"/>
    <dgm:cxn modelId="{E8C224A3-F079-4401-9CDD-E6D7B40180F7}" srcId="{E26A941A-20D7-424B-8A7C-B21EFC7E70B0}" destId="{3F565B4E-6CB3-4D19-AA1B-593B67ECBFBE}" srcOrd="0" destOrd="0" parTransId="{00116DA1-9B49-4677-8892-92A531DBC71E}" sibTransId="{32D0CC79-F7BC-4A4C-BF41-ACD68C61B68C}"/>
    <dgm:cxn modelId="{842D64AD-3FE8-4D29-A4BD-466F817A0A50}" type="presOf" srcId="{3F565B4E-6CB3-4D19-AA1B-593B67ECBFBE}" destId="{03887BAA-CD6F-45BD-882A-D68C3B5D3446}" srcOrd="0" destOrd="0" presId="urn:microsoft.com/office/officeart/2018/5/layout/IconCircleLabelList"/>
    <dgm:cxn modelId="{76DACDB8-3929-467C-B5ED-6E798D56413E}" type="presOf" srcId="{B272894D-3E83-492E-8E61-D851C18CB31A}" destId="{16EA1695-43C5-4A29-B238-4D2C631DFE5B}" srcOrd="0" destOrd="0" presId="urn:microsoft.com/office/officeart/2018/5/layout/IconCircleLabelList"/>
    <dgm:cxn modelId="{D70B9ABC-9605-4445-B247-72B809D3A527}" type="presOf" srcId="{EFF46422-9833-4601-9273-0B41E4261778}" destId="{E9DFB60E-62CD-49CD-B1DD-C44B9F3A1B79}" srcOrd="0" destOrd="0" presId="urn:microsoft.com/office/officeart/2018/5/layout/IconCircleLabelList"/>
    <dgm:cxn modelId="{540E2DC6-1B19-4133-95FB-FB91A4E0DB7C}" type="presOf" srcId="{1B5AEB3A-2715-49F9-BF56-2E2722BBE6AC}" destId="{ABEC407B-FB3D-4B31-8A0A-B613EF7951EC}" srcOrd="0" destOrd="0" presId="urn:microsoft.com/office/officeart/2018/5/layout/IconCircleLabelList"/>
    <dgm:cxn modelId="{A75343D0-5682-4015-BBB2-FA5FFF4C82A6}" type="presOf" srcId="{E26A941A-20D7-424B-8A7C-B21EFC7E70B0}" destId="{B83B8B12-0EEF-45F7-B380-34236578A6B4}" srcOrd="0" destOrd="0" presId="urn:microsoft.com/office/officeart/2018/5/layout/IconCircleLabelList"/>
    <dgm:cxn modelId="{DDBFA2DD-CCA1-4C4A-BE8B-1CE5623E9BAC}" srcId="{E26A941A-20D7-424B-8A7C-B21EFC7E70B0}" destId="{DA59260C-ADFA-4C3C-AB00-EF30CCDF771B}" srcOrd="1" destOrd="0" parTransId="{670D5BF5-EF5A-4C8C-88E5-6AC8C6EA62F0}" sibTransId="{89A37857-C402-4F93-99D3-7F5584703470}"/>
    <dgm:cxn modelId="{664056F2-025D-404F-B337-DD221947B17B}" srcId="{E26A941A-20D7-424B-8A7C-B21EFC7E70B0}" destId="{EFF46422-9833-4601-9273-0B41E4261778}" srcOrd="4" destOrd="0" parTransId="{75E8E9D1-C95E-4CEE-8FA5-4428096544E0}" sibTransId="{C947640C-8FD1-4E9E-938A-E5EB1683ADA2}"/>
    <dgm:cxn modelId="{4C6D5C01-E3A1-44CC-90A3-F37C956DBC4A}" type="presParOf" srcId="{B83B8B12-0EEF-45F7-B380-34236578A6B4}" destId="{4A2D0899-8383-493B-A21F-4D4C3CB24ED9}" srcOrd="0" destOrd="0" presId="urn:microsoft.com/office/officeart/2018/5/layout/IconCircleLabelList"/>
    <dgm:cxn modelId="{F7705A11-AFC3-421D-BC39-D6C86FBFBF43}" type="presParOf" srcId="{4A2D0899-8383-493B-A21F-4D4C3CB24ED9}" destId="{D2F3BC65-4C79-4EAA-9DB5-B1B8D20F9545}" srcOrd="0" destOrd="0" presId="urn:microsoft.com/office/officeart/2018/5/layout/IconCircleLabelList"/>
    <dgm:cxn modelId="{4E367E2A-9202-4F6B-862D-17A8004BD5C0}" type="presParOf" srcId="{4A2D0899-8383-493B-A21F-4D4C3CB24ED9}" destId="{EF4A8B76-42CD-4146-A909-5ADAF95CEE24}" srcOrd="1" destOrd="0" presId="urn:microsoft.com/office/officeart/2018/5/layout/IconCircleLabelList"/>
    <dgm:cxn modelId="{35B08626-AC1D-4483-B720-299C3FD4AD58}" type="presParOf" srcId="{4A2D0899-8383-493B-A21F-4D4C3CB24ED9}" destId="{20717A8D-DD40-41AA-992C-4D9BDE91E478}" srcOrd="2" destOrd="0" presId="urn:microsoft.com/office/officeart/2018/5/layout/IconCircleLabelList"/>
    <dgm:cxn modelId="{C54AE1C8-5178-422A-89E6-2DB7FC82B8BA}" type="presParOf" srcId="{4A2D0899-8383-493B-A21F-4D4C3CB24ED9}" destId="{03887BAA-CD6F-45BD-882A-D68C3B5D3446}" srcOrd="3" destOrd="0" presId="urn:microsoft.com/office/officeart/2018/5/layout/IconCircleLabelList"/>
    <dgm:cxn modelId="{81156EEB-A7BB-447C-AB9F-9B2D557405C5}" type="presParOf" srcId="{B83B8B12-0EEF-45F7-B380-34236578A6B4}" destId="{E9FF043F-6EA9-4513-AC13-7764B5BACFB5}" srcOrd="1" destOrd="0" presId="urn:microsoft.com/office/officeart/2018/5/layout/IconCircleLabelList"/>
    <dgm:cxn modelId="{06EB5F3C-0948-497F-A165-BEA485BC9D72}" type="presParOf" srcId="{B83B8B12-0EEF-45F7-B380-34236578A6B4}" destId="{28B13437-B572-48B8-88F7-2F926EF5A4B6}" srcOrd="2" destOrd="0" presId="urn:microsoft.com/office/officeart/2018/5/layout/IconCircleLabelList"/>
    <dgm:cxn modelId="{C2CD981B-6242-4D49-A4A4-1790E7181A0A}" type="presParOf" srcId="{28B13437-B572-48B8-88F7-2F926EF5A4B6}" destId="{9906ACA8-9F33-45B8-9327-D4AB0CBB1640}" srcOrd="0" destOrd="0" presId="urn:microsoft.com/office/officeart/2018/5/layout/IconCircleLabelList"/>
    <dgm:cxn modelId="{82AE2286-6292-48D4-AA1B-9497929E1694}" type="presParOf" srcId="{28B13437-B572-48B8-88F7-2F926EF5A4B6}" destId="{A0443CFE-56ED-4CB8-AF17-E01E53DED2B2}" srcOrd="1" destOrd="0" presId="urn:microsoft.com/office/officeart/2018/5/layout/IconCircleLabelList"/>
    <dgm:cxn modelId="{E1E7BA3D-4DB1-47F7-BF2C-B06A952A5099}" type="presParOf" srcId="{28B13437-B572-48B8-88F7-2F926EF5A4B6}" destId="{E273CB96-5B74-460F-95DD-4380F3AE4106}" srcOrd="2" destOrd="0" presId="urn:microsoft.com/office/officeart/2018/5/layout/IconCircleLabelList"/>
    <dgm:cxn modelId="{4ACCDDC9-4FA1-4E76-9222-D710F81D1813}" type="presParOf" srcId="{28B13437-B572-48B8-88F7-2F926EF5A4B6}" destId="{F39E9F35-BD9F-4937-85D3-B1B7BCA4AFB6}" srcOrd="3" destOrd="0" presId="urn:microsoft.com/office/officeart/2018/5/layout/IconCircleLabelList"/>
    <dgm:cxn modelId="{B714D98F-2918-407F-B2F5-AC8FB09DF3D5}" type="presParOf" srcId="{B83B8B12-0EEF-45F7-B380-34236578A6B4}" destId="{5E442727-001B-49A0-9578-E7BD560AAB7F}" srcOrd="3" destOrd="0" presId="urn:microsoft.com/office/officeart/2018/5/layout/IconCircleLabelList"/>
    <dgm:cxn modelId="{D73453EB-B04D-405D-AC31-E9F4412E6725}" type="presParOf" srcId="{B83B8B12-0EEF-45F7-B380-34236578A6B4}" destId="{D4EA5793-062B-42B9-9C0F-B2521EE9E3F5}" srcOrd="4" destOrd="0" presId="urn:microsoft.com/office/officeart/2018/5/layout/IconCircleLabelList"/>
    <dgm:cxn modelId="{0633BE96-5562-48EF-B169-C03F52CD40F0}" type="presParOf" srcId="{D4EA5793-062B-42B9-9C0F-B2521EE9E3F5}" destId="{4F92E394-29C6-4D06-B330-952A13FC1BD8}" srcOrd="0" destOrd="0" presId="urn:microsoft.com/office/officeart/2018/5/layout/IconCircleLabelList"/>
    <dgm:cxn modelId="{4C18AC50-2C8E-4ACB-912C-970ED287FB06}" type="presParOf" srcId="{D4EA5793-062B-42B9-9C0F-B2521EE9E3F5}" destId="{E316DFF7-C861-4FDF-89BD-A16E39C4ED1A}" srcOrd="1" destOrd="0" presId="urn:microsoft.com/office/officeart/2018/5/layout/IconCircleLabelList"/>
    <dgm:cxn modelId="{519E7658-EAF2-4421-99E9-A5E688AB9BCA}" type="presParOf" srcId="{D4EA5793-062B-42B9-9C0F-B2521EE9E3F5}" destId="{D0475A18-F882-4AE2-8D58-7D1EF90D8FA7}" srcOrd="2" destOrd="0" presId="urn:microsoft.com/office/officeart/2018/5/layout/IconCircleLabelList"/>
    <dgm:cxn modelId="{98233B02-FAA6-479F-91EB-7367B5BFD3C3}" type="presParOf" srcId="{D4EA5793-062B-42B9-9C0F-B2521EE9E3F5}" destId="{ABEC407B-FB3D-4B31-8A0A-B613EF7951EC}" srcOrd="3" destOrd="0" presId="urn:microsoft.com/office/officeart/2018/5/layout/IconCircleLabelList"/>
    <dgm:cxn modelId="{8CA0FE12-7757-49B3-84F1-CD7C24D8ABC2}" type="presParOf" srcId="{B83B8B12-0EEF-45F7-B380-34236578A6B4}" destId="{7779C4C5-7417-415F-B51B-53D62654DEA4}" srcOrd="5" destOrd="0" presId="urn:microsoft.com/office/officeart/2018/5/layout/IconCircleLabelList"/>
    <dgm:cxn modelId="{5FD6BA13-6D41-4EA4-8C98-62E4F21316B9}" type="presParOf" srcId="{B83B8B12-0EEF-45F7-B380-34236578A6B4}" destId="{E381A6DF-BD04-4258-9A64-354A958FF795}" srcOrd="6" destOrd="0" presId="urn:microsoft.com/office/officeart/2018/5/layout/IconCircleLabelList"/>
    <dgm:cxn modelId="{EA0A67A5-1DE1-44C6-85D5-D309B24A1BF8}" type="presParOf" srcId="{E381A6DF-BD04-4258-9A64-354A958FF795}" destId="{2378BEDC-DF2C-4819-A4E7-5AD82F443389}" srcOrd="0" destOrd="0" presId="urn:microsoft.com/office/officeart/2018/5/layout/IconCircleLabelList"/>
    <dgm:cxn modelId="{30BF68C3-9FB7-4542-B21F-06A325B980FA}" type="presParOf" srcId="{E381A6DF-BD04-4258-9A64-354A958FF795}" destId="{2CDA8D72-A9B4-44B1-B907-3DCF72272220}" srcOrd="1" destOrd="0" presId="urn:microsoft.com/office/officeart/2018/5/layout/IconCircleLabelList"/>
    <dgm:cxn modelId="{380C21D8-B358-4EBB-9CCD-29F44A1A8BF1}" type="presParOf" srcId="{E381A6DF-BD04-4258-9A64-354A958FF795}" destId="{4F6DC776-0E57-425D-852F-2EB6B031D13E}" srcOrd="2" destOrd="0" presId="urn:microsoft.com/office/officeart/2018/5/layout/IconCircleLabelList"/>
    <dgm:cxn modelId="{914DAFBA-3DD3-4462-90C0-A53AB0AC28E7}" type="presParOf" srcId="{E381A6DF-BD04-4258-9A64-354A958FF795}" destId="{16EA1695-43C5-4A29-B238-4D2C631DFE5B}" srcOrd="3" destOrd="0" presId="urn:microsoft.com/office/officeart/2018/5/layout/IconCircleLabelList"/>
    <dgm:cxn modelId="{0E1F6536-9348-4F4B-92D3-2BE3974774BD}" type="presParOf" srcId="{B83B8B12-0EEF-45F7-B380-34236578A6B4}" destId="{06C5DE03-EA96-4982-9B4D-9F93D69F1574}" srcOrd="7" destOrd="0" presId="urn:microsoft.com/office/officeart/2018/5/layout/IconCircleLabelList"/>
    <dgm:cxn modelId="{3159B175-2206-4A95-9C18-C21B7807A350}" type="presParOf" srcId="{B83B8B12-0EEF-45F7-B380-34236578A6B4}" destId="{245C52A4-CB73-4634-997F-8CAE4C84FA4F}" srcOrd="8" destOrd="0" presId="urn:microsoft.com/office/officeart/2018/5/layout/IconCircleLabelList"/>
    <dgm:cxn modelId="{92C17B05-7FD6-4852-A0F4-C42B0F09C10F}" type="presParOf" srcId="{245C52A4-CB73-4634-997F-8CAE4C84FA4F}" destId="{5A17073C-734B-4B7A-BF80-5FFA8AE3991D}" srcOrd="0" destOrd="0" presId="urn:microsoft.com/office/officeart/2018/5/layout/IconCircleLabelList"/>
    <dgm:cxn modelId="{8E85F11C-627D-49EA-93B8-B4EB06501616}" type="presParOf" srcId="{245C52A4-CB73-4634-997F-8CAE4C84FA4F}" destId="{0F18F7D1-548D-473F-B30F-5EEEBE49975B}" srcOrd="1" destOrd="0" presId="urn:microsoft.com/office/officeart/2018/5/layout/IconCircleLabelList"/>
    <dgm:cxn modelId="{149B6A06-F0B6-4047-85AA-8B995818873D}" type="presParOf" srcId="{245C52A4-CB73-4634-997F-8CAE4C84FA4F}" destId="{D6C322AD-189A-49B4-843E-DE2AD9FAB2A4}" srcOrd="2" destOrd="0" presId="urn:microsoft.com/office/officeart/2018/5/layout/IconCircleLabelList"/>
    <dgm:cxn modelId="{B39D4E0F-B11C-4736-8F33-71E73C2CBF4E}" type="presParOf" srcId="{245C52A4-CB73-4634-997F-8CAE4C84FA4F}" destId="{E9DFB60E-62CD-49CD-B1DD-C44B9F3A1B79}" srcOrd="3" destOrd="0" presId="urn:microsoft.com/office/officeart/2018/5/layout/IconCircleLabelList"/>
    <dgm:cxn modelId="{7B7F5683-E61E-4688-BA33-2D0B86CFA152}" type="presParOf" srcId="{B83B8B12-0EEF-45F7-B380-34236578A6B4}" destId="{BB058269-EE7C-4E64-9065-C4CE40955A6B}" srcOrd="9" destOrd="0" presId="urn:microsoft.com/office/officeart/2018/5/layout/IconCircleLabelList"/>
    <dgm:cxn modelId="{020158F0-AFC7-419C-BBDC-D46240156A7A}" type="presParOf" srcId="{B83B8B12-0EEF-45F7-B380-34236578A6B4}" destId="{13C56463-0D56-4A0F-B28C-564450F0E6E7}" srcOrd="10" destOrd="0" presId="urn:microsoft.com/office/officeart/2018/5/layout/IconCircleLabelList"/>
    <dgm:cxn modelId="{7CB3FA4B-FD40-455F-880A-AA3CBE401936}" type="presParOf" srcId="{13C56463-0D56-4A0F-B28C-564450F0E6E7}" destId="{42BA7511-FECA-4218-A6C4-BF06758C47B3}" srcOrd="0" destOrd="0" presId="urn:microsoft.com/office/officeart/2018/5/layout/IconCircleLabelList"/>
    <dgm:cxn modelId="{B4D47178-9167-4053-8AFA-7ABFDDA1B6A8}" type="presParOf" srcId="{13C56463-0D56-4A0F-B28C-564450F0E6E7}" destId="{06AB411F-210E-4437-962B-8F8695825DB0}" srcOrd="1" destOrd="0" presId="urn:microsoft.com/office/officeart/2018/5/layout/IconCircleLabelList"/>
    <dgm:cxn modelId="{287C63D7-DA36-49A3-9644-8D5CC892370C}" type="presParOf" srcId="{13C56463-0D56-4A0F-B28C-564450F0E6E7}" destId="{78380E67-9045-4E8F-95C4-8B7E64BD1415}" srcOrd="2" destOrd="0" presId="urn:microsoft.com/office/officeart/2018/5/layout/IconCircleLabelList"/>
    <dgm:cxn modelId="{FF3F8F8D-5316-4C3F-BC1A-FD9327B028FF}" type="presParOf" srcId="{13C56463-0D56-4A0F-B28C-564450F0E6E7}" destId="{3A60DD67-A135-47F0-AB2D-5BCBCBE86AF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355DDF8-C205-42C4-B7D9-A58F1A9E43C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728E230-32C0-44B6-8B36-189E3565C691}">
      <dgm:prSet custT="1"/>
      <dgm:spPr/>
      <dgm:t>
        <a:bodyPr/>
        <a:lstStyle/>
        <a:p>
          <a:r>
            <a:rPr lang="en-US" sz="2000" dirty="0">
              <a:solidFill>
                <a:schemeClr val="tx2"/>
              </a:solidFill>
            </a:rPr>
            <a:t>Current program in other states with a credit ranging from $1,000 per calendar year to a high of $10,000 per calendar year.</a:t>
          </a:r>
        </a:p>
      </dgm:t>
    </dgm:pt>
    <dgm:pt modelId="{0556DF1C-C441-4D86-9738-C038E2BBB3CB}" type="parTrans" cxnId="{77B628BC-E4E7-4FC0-A409-56DA09605291}">
      <dgm:prSet/>
      <dgm:spPr/>
      <dgm:t>
        <a:bodyPr/>
        <a:lstStyle/>
        <a:p>
          <a:endParaRPr lang="en-US" sz="2000"/>
        </a:p>
      </dgm:t>
    </dgm:pt>
    <dgm:pt modelId="{66731D2F-65F5-42A2-A878-2D4F0076E18D}" type="sibTrans" cxnId="{77B628BC-E4E7-4FC0-A409-56DA09605291}">
      <dgm:prSet/>
      <dgm:spPr/>
      <dgm:t>
        <a:bodyPr/>
        <a:lstStyle/>
        <a:p>
          <a:endParaRPr lang="en-US" sz="2000"/>
        </a:p>
      </dgm:t>
    </dgm:pt>
    <dgm:pt modelId="{2418E554-C06F-426C-8098-3994925C868C}">
      <dgm:prSet custT="1"/>
      <dgm:spPr/>
      <dgm:t>
        <a:bodyPr/>
        <a:lstStyle/>
        <a:p>
          <a:r>
            <a:rPr lang="en-US" sz="2000" dirty="0">
              <a:solidFill>
                <a:schemeClr val="tx2"/>
              </a:solidFill>
            </a:rPr>
            <a:t>$2,150 for a full clinical rotation with a maximum of $8,600 per calendar year.</a:t>
          </a:r>
        </a:p>
      </dgm:t>
    </dgm:pt>
    <dgm:pt modelId="{2E3693C4-FA7F-407F-96C8-208D31227253}" type="parTrans" cxnId="{397EC5F5-E74F-49AF-933B-8DB36E9F5665}">
      <dgm:prSet/>
      <dgm:spPr/>
      <dgm:t>
        <a:bodyPr/>
        <a:lstStyle/>
        <a:p>
          <a:endParaRPr lang="en-US" sz="2000"/>
        </a:p>
      </dgm:t>
    </dgm:pt>
    <dgm:pt modelId="{F52F72D8-E1B5-48A7-8295-3CE9142A4151}" type="sibTrans" cxnId="{397EC5F5-E74F-49AF-933B-8DB36E9F5665}">
      <dgm:prSet/>
      <dgm:spPr/>
      <dgm:t>
        <a:bodyPr/>
        <a:lstStyle/>
        <a:p>
          <a:endParaRPr lang="en-US" sz="2000"/>
        </a:p>
      </dgm:t>
    </dgm:pt>
    <dgm:pt modelId="{145948DB-AF99-4D7E-AE93-67AF61C33A17}" type="pres">
      <dgm:prSet presAssocID="{C355DDF8-C205-42C4-B7D9-A58F1A9E43C1}" presName="root" presStyleCnt="0">
        <dgm:presLayoutVars>
          <dgm:dir/>
          <dgm:resizeHandles val="exact"/>
        </dgm:presLayoutVars>
      </dgm:prSet>
      <dgm:spPr/>
    </dgm:pt>
    <dgm:pt modelId="{6151FA42-608D-4FF2-8041-F8B096C9DCEC}" type="pres">
      <dgm:prSet presAssocID="{0728E230-32C0-44B6-8B36-189E3565C691}" presName="compNode" presStyleCnt="0"/>
      <dgm:spPr/>
    </dgm:pt>
    <dgm:pt modelId="{34316114-2BBC-423F-9B4F-A9FD4958A0E3}" type="pres">
      <dgm:prSet presAssocID="{0728E230-32C0-44B6-8B36-189E3565C691}" presName="iconBgRect" presStyleLbl="bgShp" presStyleIdx="0" presStyleCnt="2"/>
      <dgm:spPr/>
    </dgm:pt>
    <dgm:pt modelId="{5D45DC3F-BC95-48B9-8F20-E184199B5761}" type="pres">
      <dgm:prSet presAssocID="{0728E230-32C0-44B6-8B36-189E3565C69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DC5F902C-272B-4416-9DD4-14B20BE7E29C}" type="pres">
      <dgm:prSet presAssocID="{0728E230-32C0-44B6-8B36-189E3565C691}" presName="spaceRect" presStyleCnt="0"/>
      <dgm:spPr/>
    </dgm:pt>
    <dgm:pt modelId="{038EF707-0086-41B1-8E09-FE4DEB0FDD30}" type="pres">
      <dgm:prSet presAssocID="{0728E230-32C0-44B6-8B36-189E3565C691}" presName="textRect" presStyleLbl="revTx" presStyleIdx="0" presStyleCnt="2">
        <dgm:presLayoutVars>
          <dgm:chMax val="1"/>
          <dgm:chPref val="1"/>
        </dgm:presLayoutVars>
      </dgm:prSet>
      <dgm:spPr/>
    </dgm:pt>
    <dgm:pt modelId="{96BCB97F-8D5C-4747-8AD8-17B0C12FB71D}" type="pres">
      <dgm:prSet presAssocID="{66731D2F-65F5-42A2-A878-2D4F0076E18D}" presName="sibTrans" presStyleCnt="0"/>
      <dgm:spPr/>
    </dgm:pt>
    <dgm:pt modelId="{BA79B445-B723-4EE8-B0B0-A490F4E251C1}" type="pres">
      <dgm:prSet presAssocID="{2418E554-C06F-426C-8098-3994925C868C}" presName="compNode" presStyleCnt="0"/>
      <dgm:spPr/>
    </dgm:pt>
    <dgm:pt modelId="{A9A7FE92-1E05-4AD8-9248-CDBFDD890BFC}" type="pres">
      <dgm:prSet presAssocID="{2418E554-C06F-426C-8098-3994925C868C}" presName="iconBgRect" presStyleLbl="bgShp" presStyleIdx="1" presStyleCnt="2"/>
      <dgm:spPr/>
    </dgm:pt>
    <dgm:pt modelId="{0E1431A6-4BD6-488B-A010-0350BCF7838C}" type="pres">
      <dgm:prSet presAssocID="{2418E554-C06F-426C-8098-3994925C868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38BC4B4-8A42-4D66-AB83-ECFCDE28D7B2}" type="pres">
      <dgm:prSet presAssocID="{2418E554-C06F-426C-8098-3994925C868C}" presName="spaceRect" presStyleCnt="0"/>
      <dgm:spPr/>
    </dgm:pt>
    <dgm:pt modelId="{2E0061D0-B116-4945-B997-A1674650F6B8}" type="pres">
      <dgm:prSet presAssocID="{2418E554-C06F-426C-8098-3994925C868C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1FCC159-F0F9-4215-86D4-F29A4A8E8B80}" type="presOf" srcId="{2418E554-C06F-426C-8098-3994925C868C}" destId="{2E0061D0-B116-4945-B997-A1674650F6B8}" srcOrd="0" destOrd="0" presId="urn:microsoft.com/office/officeart/2018/5/layout/IconCircleLabelList"/>
    <dgm:cxn modelId="{1183CE9E-899E-4BFF-BD8D-DF7F94482078}" type="presOf" srcId="{0728E230-32C0-44B6-8B36-189E3565C691}" destId="{038EF707-0086-41B1-8E09-FE4DEB0FDD30}" srcOrd="0" destOrd="0" presId="urn:microsoft.com/office/officeart/2018/5/layout/IconCircleLabelList"/>
    <dgm:cxn modelId="{048094AC-15C4-4EEC-ACAE-725A3ECBB274}" type="presOf" srcId="{C355DDF8-C205-42C4-B7D9-A58F1A9E43C1}" destId="{145948DB-AF99-4D7E-AE93-67AF61C33A17}" srcOrd="0" destOrd="0" presId="urn:microsoft.com/office/officeart/2018/5/layout/IconCircleLabelList"/>
    <dgm:cxn modelId="{77B628BC-E4E7-4FC0-A409-56DA09605291}" srcId="{C355DDF8-C205-42C4-B7D9-A58F1A9E43C1}" destId="{0728E230-32C0-44B6-8B36-189E3565C691}" srcOrd="0" destOrd="0" parTransId="{0556DF1C-C441-4D86-9738-C038E2BBB3CB}" sibTransId="{66731D2F-65F5-42A2-A878-2D4F0076E18D}"/>
    <dgm:cxn modelId="{397EC5F5-E74F-49AF-933B-8DB36E9F5665}" srcId="{C355DDF8-C205-42C4-B7D9-A58F1A9E43C1}" destId="{2418E554-C06F-426C-8098-3994925C868C}" srcOrd="1" destOrd="0" parTransId="{2E3693C4-FA7F-407F-96C8-208D31227253}" sibTransId="{F52F72D8-E1B5-48A7-8295-3CE9142A4151}"/>
    <dgm:cxn modelId="{47E94841-0BF0-4292-A0A9-743DBD0E85DB}" type="presParOf" srcId="{145948DB-AF99-4D7E-AE93-67AF61C33A17}" destId="{6151FA42-608D-4FF2-8041-F8B096C9DCEC}" srcOrd="0" destOrd="0" presId="urn:microsoft.com/office/officeart/2018/5/layout/IconCircleLabelList"/>
    <dgm:cxn modelId="{E30347D3-4CE7-4A8E-823D-E9FBCFB14D82}" type="presParOf" srcId="{6151FA42-608D-4FF2-8041-F8B096C9DCEC}" destId="{34316114-2BBC-423F-9B4F-A9FD4958A0E3}" srcOrd="0" destOrd="0" presId="urn:microsoft.com/office/officeart/2018/5/layout/IconCircleLabelList"/>
    <dgm:cxn modelId="{E777753D-A9A9-4E83-A59D-8ADDE479D573}" type="presParOf" srcId="{6151FA42-608D-4FF2-8041-F8B096C9DCEC}" destId="{5D45DC3F-BC95-48B9-8F20-E184199B5761}" srcOrd="1" destOrd="0" presId="urn:microsoft.com/office/officeart/2018/5/layout/IconCircleLabelList"/>
    <dgm:cxn modelId="{146566CA-62AB-4737-9F12-AA3600B7ADBE}" type="presParOf" srcId="{6151FA42-608D-4FF2-8041-F8B096C9DCEC}" destId="{DC5F902C-272B-4416-9DD4-14B20BE7E29C}" srcOrd="2" destOrd="0" presId="urn:microsoft.com/office/officeart/2018/5/layout/IconCircleLabelList"/>
    <dgm:cxn modelId="{8A3C5ACB-7EF1-4C39-956A-619DCF02B58F}" type="presParOf" srcId="{6151FA42-608D-4FF2-8041-F8B096C9DCEC}" destId="{038EF707-0086-41B1-8E09-FE4DEB0FDD30}" srcOrd="3" destOrd="0" presId="urn:microsoft.com/office/officeart/2018/5/layout/IconCircleLabelList"/>
    <dgm:cxn modelId="{BEA5AA5A-83ED-4C49-915A-3B18DB15ADE5}" type="presParOf" srcId="{145948DB-AF99-4D7E-AE93-67AF61C33A17}" destId="{96BCB97F-8D5C-4747-8AD8-17B0C12FB71D}" srcOrd="1" destOrd="0" presId="urn:microsoft.com/office/officeart/2018/5/layout/IconCircleLabelList"/>
    <dgm:cxn modelId="{79E3EA2B-149C-4E7A-8460-2F85BF069EEE}" type="presParOf" srcId="{145948DB-AF99-4D7E-AE93-67AF61C33A17}" destId="{BA79B445-B723-4EE8-B0B0-A490F4E251C1}" srcOrd="2" destOrd="0" presId="urn:microsoft.com/office/officeart/2018/5/layout/IconCircleLabelList"/>
    <dgm:cxn modelId="{97D40F36-01FA-44E1-AEF9-D4561DD0CD20}" type="presParOf" srcId="{BA79B445-B723-4EE8-B0B0-A490F4E251C1}" destId="{A9A7FE92-1E05-4AD8-9248-CDBFDD890BFC}" srcOrd="0" destOrd="0" presId="urn:microsoft.com/office/officeart/2018/5/layout/IconCircleLabelList"/>
    <dgm:cxn modelId="{3505FFC3-2F88-421D-8A6F-4CC490B81A7B}" type="presParOf" srcId="{BA79B445-B723-4EE8-B0B0-A490F4E251C1}" destId="{0E1431A6-4BD6-488B-A010-0350BCF7838C}" srcOrd="1" destOrd="0" presId="urn:microsoft.com/office/officeart/2018/5/layout/IconCircleLabelList"/>
    <dgm:cxn modelId="{E8673B0B-4805-4727-9819-1DED77E5B448}" type="presParOf" srcId="{BA79B445-B723-4EE8-B0B0-A490F4E251C1}" destId="{538BC4B4-8A42-4D66-AB83-ECFCDE28D7B2}" srcOrd="2" destOrd="0" presId="urn:microsoft.com/office/officeart/2018/5/layout/IconCircleLabelList"/>
    <dgm:cxn modelId="{F9F205D4-DEE1-4B06-BA62-C05F6839CA8F}" type="presParOf" srcId="{BA79B445-B723-4EE8-B0B0-A490F4E251C1}" destId="{2E0061D0-B116-4945-B997-A1674650F6B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FDFECD7-BA1A-4203-AFB1-2A9F3D687A5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4CD427-8B57-4AC1-97E2-7D9DB69AFE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Setting: Hospital systems with clinics</a:t>
          </a:r>
        </a:p>
      </dgm:t>
    </dgm:pt>
    <dgm:pt modelId="{12853569-0E27-477B-8AC7-2C49DBE25208}" type="parTrans" cxnId="{0561F862-96FB-4EB1-9C3C-D784F2181BC3}">
      <dgm:prSet/>
      <dgm:spPr/>
      <dgm:t>
        <a:bodyPr/>
        <a:lstStyle/>
        <a:p>
          <a:endParaRPr lang="en-US"/>
        </a:p>
      </dgm:t>
    </dgm:pt>
    <dgm:pt modelId="{21A998FA-75A5-4DC6-9C7F-0CA15A8F0D7E}" type="sibTrans" cxnId="{0561F862-96FB-4EB1-9C3C-D784F2181BC3}">
      <dgm:prSet/>
      <dgm:spPr/>
      <dgm:t>
        <a:bodyPr/>
        <a:lstStyle/>
        <a:p>
          <a:endParaRPr lang="en-US"/>
        </a:p>
      </dgm:t>
    </dgm:pt>
    <dgm:pt modelId="{F9C6211E-6857-4851-A8FA-416AA03F4B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tx2"/>
              </a:solidFill>
            </a:rPr>
            <a:t>NP clinical instructor works for the clinic and is paid by the clinic</a:t>
          </a:r>
          <a:endParaRPr lang="en-US" dirty="0">
            <a:solidFill>
              <a:schemeClr val="tx2"/>
            </a:solidFill>
          </a:endParaRPr>
        </a:p>
      </dgm:t>
    </dgm:pt>
    <dgm:pt modelId="{FA4CD817-3DC1-4E72-88AC-4D3AF20C5DEA}" type="parTrans" cxnId="{BD327BA5-BA0E-4114-B5A3-8A82E4631281}">
      <dgm:prSet/>
      <dgm:spPr/>
      <dgm:t>
        <a:bodyPr/>
        <a:lstStyle/>
        <a:p>
          <a:endParaRPr lang="en-US"/>
        </a:p>
      </dgm:t>
    </dgm:pt>
    <dgm:pt modelId="{C6075D3C-2F6D-4E52-BE55-80CC92C852E0}" type="sibTrans" cxnId="{BD327BA5-BA0E-4114-B5A3-8A82E4631281}">
      <dgm:prSet/>
      <dgm:spPr/>
      <dgm:t>
        <a:bodyPr/>
        <a:lstStyle/>
        <a:p>
          <a:endParaRPr lang="en-US"/>
        </a:p>
      </dgm:t>
    </dgm:pt>
    <dgm:pt modelId="{4013B541-85B1-471A-8B2F-D1863BF1B9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tx2"/>
              </a:solidFill>
            </a:rPr>
            <a:t>NP clinical instructor precepts the student</a:t>
          </a:r>
          <a:endParaRPr lang="en-US" dirty="0">
            <a:solidFill>
              <a:schemeClr val="tx2"/>
            </a:solidFill>
          </a:endParaRPr>
        </a:p>
      </dgm:t>
    </dgm:pt>
    <dgm:pt modelId="{224F7ED9-9A4D-4EB7-BD59-FC6F563951B4}" type="parTrans" cxnId="{B31FB7A9-5F4E-47C0-AAC1-2A48542523E9}">
      <dgm:prSet/>
      <dgm:spPr/>
      <dgm:t>
        <a:bodyPr/>
        <a:lstStyle/>
        <a:p>
          <a:endParaRPr lang="en-US"/>
        </a:p>
      </dgm:t>
    </dgm:pt>
    <dgm:pt modelId="{233055B5-0E80-4173-8A1D-B957FE37C71A}" type="sibTrans" cxnId="{B31FB7A9-5F4E-47C0-AAC1-2A48542523E9}">
      <dgm:prSet/>
      <dgm:spPr/>
      <dgm:t>
        <a:bodyPr/>
        <a:lstStyle/>
        <a:p>
          <a:endParaRPr lang="en-US"/>
        </a:p>
      </dgm:t>
    </dgm:pt>
    <dgm:pt modelId="{2BFD577D-583E-4355-8DC4-5E7F41059CB1}" type="pres">
      <dgm:prSet presAssocID="{1FDFECD7-BA1A-4203-AFB1-2A9F3D687A5C}" presName="root" presStyleCnt="0">
        <dgm:presLayoutVars>
          <dgm:dir/>
          <dgm:resizeHandles val="exact"/>
        </dgm:presLayoutVars>
      </dgm:prSet>
      <dgm:spPr/>
    </dgm:pt>
    <dgm:pt modelId="{34BF4F05-37F1-47C8-A982-D1310241E7E8}" type="pres">
      <dgm:prSet presAssocID="{4C4CD427-8B57-4AC1-97E2-7D9DB69AFE8A}" presName="compNode" presStyleCnt="0"/>
      <dgm:spPr/>
    </dgm:pt>
    <dgm:pt modelId="{25DB24BD-6DA4-4979-9480-ED76C81D5B59}" type="pres">
      <dgm:prSet presAssocID="{4C4CD427-8B57-4AC1-97E2-7D9DB69AFE8A}" presName="bgRect" presStyleLbl="bgShp" presStyleIdx="0" presStyleCnt="3"/>
      <dgm:spPr>
        <a:solidFill>
          <a:schemeClr val="bg1">
            <a:lumMod val="95000"/>
          </a:schemeClr>
        </a:solidFill>
      </dgm:spPr>
    </dgm:pt>
    <dgm:pt modelId="{615604B2-1E50-4009-8EDB-339A3667B224}" type="pres">
      <dgm:prSet presAssocID="{4C4CD427-8B57-4AC1-97E2-7D9DB69AFE8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</dgm:pt>
    <dgm:pt modelId="{DB9102C5-E864-4AC8-B5EA-9C3238A8B2AE}" type="pres">
      <dgm:prSet presAssocID="{4C4CD427-8B57-4AC1-97E2-7D9DB69AFE8A}" presName="spaceRect" presStyleCnt="0"/>
      <dgm:spPr/>
    </dgm:pt>
    <dgm:pt modelId="{C9955CAD-9ACF-4D21-896B-BF71BFAFE146}" type="pres">
      <dgm:prSet presAssocID="{4C4CD427-8B57-4AC1-97E2-7D9DB69AFE8A}" presName="parTx" presStyleLbl="revTx" presStyleIdx="0" presStyleCnt="3">
        <dgm:presLayoutVars>
          <dgm:chMax val="0"/>
          <dgm:chPref val="0"/>
        </dgm:presLayoutVars>
      </dgm:prSet>
      <dgm:spPr/>
    </dgm:pt>
    <dgm:pt modelId="{6ED2023A-F76D-4FBE-8D3A-288052CF0450}" type="pres">
      <dgm:prSet presAssocID="{21A998FA-75A5-4DC6-9C7F-0CA15A8F0D7E}" presName="sibTrans" presStyleCnt="0"/>
      <dgm:spPr/>
    </dgm:pt>
    <dgm:pt modelId="{DE92BE55-681E-42A6-898A-563287D821CF}" type="pres">
      <dgm:prSet presAssocID="{F9C6211E-6857-4851-A8FA-416AA03F4BE4}" presName="compNode" presStyleCnt="0"/>
      <dgm:spPr/>
    </dgm:pt>
    <dgm:pt modelId="{DBABE873-0772-44FE-8EF6-C825305E8314}" type="pres">
      <dgm:prSet presAssocID="{F9C6211E-6857-4851-A8FA-416AA03F4BE4}" presName="bgRect" presStyleLbl="bgShp" presStyleIdx="1" presStyleCnt="3"/>
      <dgm:spPr>
        <a:solidFill>
          <a:schemeClr val="bg1">
            <a:lumMod val="95000"/>
          </a:schemeClr>
        </a:solidFill>
      </dgm:spPr>
    </dgm:pt>
    <dgm:pt modelId="{370592C6-E3AA-43E2-820C-0E290E91E293}" type="pres">
      <dgm:prSet presAssocID="{F9C6211E-6857-4851-A8FA-416AA03F4BE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</dgm:pt>
    <dgm:pt modelId="{4F71D91A-432D-42E1-B52F-A45256B606B2}" type="pres">
      <dgm:prSet presAssocID="{F9C6211E-6857-4851-A8FA-416AA03F4BE4}" presName="spaceRect" presStyleCnt="0"/>
      <dgm:spPr/>
    </dgm:pt>
    <dgm:pt modelId="{D997344F-4EE0-4636-9BB0-C29769AF63EC}" type="pres">
      <dgm:prSet presAssocID="{F9C6211E-6857-4851-A8FA-416AA03F4BE4}" presName="parTx" presStyleLbl="revTx" presStyleIdx="1" presStyleCnt="3">
        <dgm:presLayoutVars>
          <dgm:chMax val="0"/>
          <dgm:chPref val="0"/>
        </dgm:presLayoutVars>
      </dgm:prSet>
      <dgm:spPr/>
    </dgm:pt>
    <dgm:pt modelId="{57E55F40-CECA-4021-9FFD-DB082327FA66}" type="pres">
      <dgm:prSet presAssocID="{C6075D3C-2F6D-4E52-BE55-80CC92C852E0}" presName="sibTrans" presStyleCnt="0"/>
      <dgm:spPr/>
    </dgm:pt>
    <dgm:pt modelId="{1750C104-C874-429A-9E52-6CBC52D1AAF9}" type="pres">
      <dgm:prSet presAssocID="{4013B541-85B1-471A-8B2F-D1863BF1B95A}" presName="compNode" presStyleCnt="0"/>
      <dgm:spPr/>
    </dgm:pt>
    <dgm:pt modelId="{93239FB6-0D7E-45C9-9E06-82B12CEFBADF}" type="pres">
      <dgm:prSet presAssocID="{4013B541-85B1-471A-8B2F-D1863BF1B95A}" presName="bgRect" presStyleLbl="bgShp" presStyleIdx="2" presStyleCnt="3"/>
      <dgm:spPr>
        <a:solidFill>
          <a:schemeClr val="bg1">
            <a:lumMod val="95000"/>
          </a:schemeClr>
        </a:solidFill>
        <a:ln>
          <a:noFill/>
        </a:ln>
      </dgm:spPr>
    </dgm:pt>
    <dgm:pt modelId="{3B5091CA-86F3-4318-8791-91B2BFB857D0}" type="pres">
      <dgm:prSet presAssocID="{4013B541-85B1-471A-8B2F-D1863BF1B95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</dgm:pt>
    <dgm:pt modelId="{5F3EB133-3221-4935-B697-EEAD4E77D372}" type="pres">
      <dgm:prSet presAssocID="{4013B541-85B1-471A-8B2F-D1863BF1B95A}" presName="spaceRect" presStyleCnt="0"/>
      <dgm:spPr/>
    </dgm:pt>
    <dgm:pt modelId="{FE14B426-B168-4DF4-9227-3E1C1FCA3B85}" type="pres">
      <dgm:prSet presAssocID="{4013B541-85B1-471A-8B2F-D1863BF1B95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DDDC52C-2921-47A5-BF2E-834BF731A87F}" type="presOf" srcId="{4C4CD427-8B57-4AC1-97E2-7D9DB69AFE8A}" destId="{C9955CAD-9ACF-4D21-896B-BF71BFAFE146}" srcOrd="0" destOrd="0" presId="urn:microsoft.com/office/officeart/2018/2/layout/IconVerticalSolidList"/>
    <dgm:cxn modelId="{0561F862-96FB-4EB1-9C3C-D784F2181BC3}" srcId="{1FDFECD7-BA1A-4203-AFB1-2A9F3D687A5C}" destId="{4C4CD427-8B57-4AC1-97E2-7D9DB69AFE8A}" srcOrd="0" destOrd="0" parTransId="{12853569-0E27-477B-8AC7-2C49DBE25208}" sibTransId="{21A998FA-75A5-4DC6-9C7F-0CA15A8F0D7E}"/>
    <dgm:cxn modelId="{99EF2675-A95B-4934-BCB4-747BF5E5B1D5}" type="presOf" srcId="{F9C6211E-6857-4851-A8FA-416AA03F4BE4}" destId="{D997344F-4EE0-4636-9BB0-C29769AF63EC}" srcOrd="0" destOrd="0" presId="urn:microsoft.com/office/officeart/2018/2/layout/IconVerticalSolidList"/>
    <dgm:cxn modelId="{BD327BA5-BA0E-4114-B5A3-8A82E4631281}" srcId="{1FDFECD7-BA1A-4203-AFB1-2A9F3D687A5C}" destId="{F9C6211E-6857-4851-A8FA-416AA03F4BE4}" srcOrd="1" destOrd="0" parTransId="{FA4CD817-3DC1-4E72-88AC-4D3AF20C5DEA}" sibTransId="{C6075D3C-2F6D-4E52-BE55-80CC92C852E0}"/>
    <dgm:cxn modelId="{B31FB7A9-5F4E-47C0-AAC1-2A48542523E9}" srcId="{1FDFECD7-BA1A-4203-AFB1-2A9F3D687A5C}" destId="{4013B541-85B1-471A-8B2F-D1863BF1B95A}" srcOrd="2" destOrd="0" parTransId="{224F7ED9-9A4D-4EB7-BD59-FC6F563951B4}" sibTransId="{233055B5-0E80-4173-8A1D-B957FE37C71A}"/>
    <dgm:cxn modelId="{D139F5CC-EECB-4A80-9442-1B6DAE837E93}" type="presOf" srcId="{4013B541-85B1-471A-8B2F-D1863BF1B95A}" destId="{FE14B426-B168-4DF4-9227-3E1C1FCA3B85}" srcOrd="0" destOrd="0" presId="urn:microsoft.com/office/officeart/2018/2/layout/IconVerticalSolidList"/>
    <dgm:cxn modelId="{68B71EDE-289D-4A8F-B968-D074F39D2EEB}" type="presOf" srcId="{1FDFECD7-BA1A-4203-AFB1-2A9F3D687A5C}" destId="{2BFD577D-583E-4355-8DC4-5E7F41059CB1}" srcOrd="0" destOrd="0" presId="urn:microsoft.com/office/officeart/2018/2/layout/IconVerticalSolidList"/>
    <dgm:cxn modelId="{D809D011-27DE-44B5-9B42-529DE58CB9D4}" type="presParOf" srcId="{2BFD577D-583E-4355-8DC4-5E7F41059CB1}" destId="{34BF4F05-37F1-47C8-A982-D1310241E7E8}" srcOrd="0" destOrd="0" presId="urn:microsoft.com/office/officeart/2018/2/layout/IconVerticalSolidList"/>
    <dgm:cxn modelId="{8D0E2286-4422-4507-A6F9-214694567F35}" type="presParOf" srcId="{34BF4F05-37F1-47C8-A982-D1310241E7E8}" destId="{25DB24BD-6DA4-4979-9480-ED76C81D5B59}" srcOrd="0" destOrd="0" presId="urn:microsoft.com/office/officeart/2018/2/layout/IconVerticalSolidList"/>
    <dgm:cxn modelId="{31568562-37DC-4E88-A9C0-B97A2AA5CD5A}" type="presParOf" srcId="{34BF4F05-37F1-47C8-A982-D1310241E7E8}" destId="{615604B2-1E50-4009-8EDB-339A3667B224}" srcOrd="1" destOrd="0" presId="urn:microsoft.com/office/officeart/2018/2/layout/IconVerticalSolidList"/>
    <dgm:cxn modelId="{E009ADE4-FAAF-4930-A735-FCEE2AE439E9}" type="presParOf" srcId="{34BF4F05-37F1-47C8-A982-D1310241E7E8}" destId="{DB9102C5-E864-4AC8-B5EA-9C3238A8B2AE}" srcOrd="2" destOrd="0" presId="urn:microsoft.com/office/officeart/2018/2/layout/IconVerticalSolidList"/>
    <dgm:cxn modelId="{1B19C4F9-B000-4534-A928-8DF90C513907}" type="presParOf" srcId="{34BF4F05-37F1-47C8-A982-D1310241E7E8}" destId="{C9955CAD-9ACF-4D21-896B-BF71BFAFE146}" srcOrd="3" destOrd="0" presId="urn:microsoft.com/office/officeart/2018/2/layout/IconVerticalSolidList"/>
    <dgm:cxn modelId="{E906382B-5080-4666-B97B-6702615F4D9E}" type="presParOf" srcId="{2BFD577D-583E-4355-8DC4-5E7F41059CB1}" destId="{6ED2023A-F76D-4FBE-8D3A-288052CF0450}" srcOrd="1" destOrd="0" presId="urn:microsoft.com/office/officeart/2018/2/layout/IconVerticalSolidList"/>
    <dgm:cxn modelId="{58E0DF0C-DE9F-46F8-92CA-AB25D30C7D3E}" type="presParOf" srcId="{2BFD577D-583E-4355-8DC4-5E7F41059CB1}" destId="{DE92BE55-681E-42A6-898A-563287D821CF}" srcOrd="2" destOrd="0" presId="urn:microsoft.com/office/officeart/2018/2/layout/IconVerticalSolidList"/>
    <dgm:cxn modelId="{E5056669-EE1B-4AA4-8317-45F683F6041D}" type="presParOf" srcId="{DE92BE55-681E-42A6-898A-563287D821CF}" destId="{DBABE873-0772-44FE-8EF6-C825305E8314}" srcOrd="0" destOrd="0" presId="urn:microsoft.com/office/officeart/2018/2/layout/IconVerticalSolidList"/>
    <dgm:cxn modelId="{A162DD85-342D-46C2-A513-3A3854471A11}" type="presParOf" srcId="{DE92BE55-681E-42A6-898A-563287D821CF}" destId="{370592C6-E3AA-43E2-820C-0E290E91E293}" srcOrd="1" destOrd="0" presId="urn:microsoft.com/office/officeart/2018/2/layout/IconVerticalSolidList"/>
    <dgm:cxn modelId="{0B568D95-2507-4D16-8BFB-EDB5324FCAA3}" type="presParOf" srcId="{DE92BE55-681E-42A6-898A-563287D821CF}" destId="{4F71D91A-432D-42E1-B52F-A45256B606B2}" srcOrd="2" destOrd="0" presId="urn:microsoft.com/office/officeart/2018/2/layout/IconVerticalSolidList"/>
    <dgm:cxn modelId="{E40D2427-612F-497E-B0D7-5F68A41CCE6F}" type="presParOf" srcId="{DE92BE55-681E-42A6-898A-563287D821CF}" destId="{D997344F-4EE0-4636-9BB0-C29769AF63EC}" srcOrd="3" destOrd="0" presId="urn:microsoft.com/office/officeart/2018/2/layout/IconVerticalSolidList"/>
    <dgm:cxn modelId="{7E242258-90A0-496A-A737-7054571B2834}" type="presParOf" srcId="{2BFD577D-583E-4355-8DC4-5E7F41059CB1}" destId="{57E55F40-CECA-4021-9FFD-DB082327FA66}" srcOrd="3" destOrd="0" presId="urn:microsoft.com/office/officeart/2018/2/layout/IconVerticalSolidList"/>
    <dgm:cxn modelId="{A1B37225-56D0-43C4-852B-1432C4AE2583}" type="presParOf" srcId="{2BFD577D-583E-4355-8DC4-5E7F41059CB1}" destId="{1750C104-C874-429A-9E52-6CBC52D1AAF9}" srcOrd="4" destOrd="0" presId="urn:microsoft.com/office/officeart/2018/2/layout/IconVerticalSolidList"/>
    <dgm:cxn modelId="{61A6663A-F65D-4C68-B14D-613A6287AF71}" type="presParOf" srcId="{1750C104-C874-429A-9E52-6CBC52D1AAF9}" destId="{93239FB6-0D7E-45C9-9E06-82B12CEFBADF}" srcOrd="0" destOrd="0" presId="urn:microsoft.com/office/officeart/2018/2/layout/IconVerticalSolidList"/>
    <dgm:cxn modelId="{14E0DC1C-0E29-4702-A9DE-6BCD8883B8BF}" type="presParOf" srcId="{1750C104-C874-429A-9E52-6CBC52D1AAF9}" destId="{3B5091CA-86F3-4318-8791-91B2BFB857D0}" srcOrd="1" destOrd="0" presId="urn:microsoft.com/office/officeart/2018/2/layout/IconVerticalSolidList"/>
    <dgm:cxn modelId="{94738073-029F-4431-A1FA-E80F9F5145E0}" type="presParOf" srcId="{1750C104-C874-429A-9E52-6CBC52D1AAF9}" destId="{5F3EB133-3221-4935-B697-EEAD4E77D372}" srcOrd="2" destOrd="0" presId="urn:microsoft.com/office/officeart/2018/2/layout/IconVerticalSolidList"/>
    <dgm:cxn modelId="{75ADC32C-5505-4955-94AF-5FB36B591974}" type="presParOf" srcId="{1750C104-C874-429A-9E52-6CBC52D1AAF9}" destId="{FE14B426-B168-4DF4-9227-3E1C1FCA3B8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390F4EE-6663-4147-A939-DE8060D9E658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70015ACA-5E00-47B5-B679-6F906BA1DA13}">
      <dgm:prSet custT="1"/>
      <dgm:spPr/>
      <dgm:t>
        <a:bodyPr/>
        <a:lstStyle/>
        <a:p>
          <a:r>
            <a:rPr lang="en-US" sz="4000" dirty="0"/>
            <a:t>NP preceptor ratio is 1:1</a:t>
          </a:r>
        </a:p>
      </dgm:t>
    </dgm:pt>
    <dgm:pt modelId="{F4313E8C-BD4D-496A-8670-68C7EE02EAD3}" type="parTrans" cxnId="{A5B977C5-1C57-4F7F-8E37-8B80A35A0B06}">
      <dgm:prSet/>
      <dgm:spPr/>
      <dgm:t>
        <a:bodyPr/>
        <a:lstStyle/>
        <a:p>
          <a:endParaRPr lang="en-US" sz="1200"/>
        </a:p>
      </dgm:t>
    </dgm:pt>
    <dgm:pt modelId="{1CD4D57C-7A87-4D91-AFB1-77580EB9204B}" type="sibTrans" cxnId="{A5B977C5-1C57-4F7F-8E37-8B80A35A0B06}">
      <dgm:prSet/>
      <dgm:spPr/>
      <dgm:t>
        <a:bodyPr/>
        <a:lstStyle/>
        <a:p>
          <a:endParaRPr lang="en-US" sz="1200"/>
        </a:p>
      </dgm:t>
    </dgm:pt>
    <dgm:pt modelId="{5D3B7EA6-0737-4C88-9F20-A5A780584262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4000" dirty="0"/>
            <a:t>Medical student ratio can be 1:3</a:t>
          </a:r>
        </a:p>
      </dgm:t>
    </dgm:pt>
    <dgm:pt modelId="{0C1F712A-AF78-4AF6-AF6F-5134C9DBBCDE}" type="parTrans" cxnId="{6E280568-71ED-4274-A27B-70D36EED89AF}">
      <dgm:prSet/>
      <dgm:spPr/>
      <dgm:t>
        <a:bodyPr/>
        <a:lstStyle/>
        <a:p>
          <a:endParaRPr lang="en-US" sz="1200"/>
        </a:p>
      </dgm:t>
    </dgm:pt>
    <dgm:pt modelId="{4227661C-44C6-4324-BEAE-EEFD0FF33479}" type="sibTrans" cxnId="{6E280568-71ED-4274-A27B-70D36EED89AF}">
      <dgm:prSet/>
      <dgm:spPr/>
      <dgm:t>
        <a:bodyPr/>
        <a:lstStyle/>
        <a:p>
          <a:endParaRPr lang="en-US" sz="1200"/>
        </a:p>
      </dgm:t>
    </dgm:pt>
    <dgm:pt modelId="{1680989D-5C50-4BA5-A5F3-5A4ABDBC666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4000" dirty="0">
              <a:solidFill>
                <a:schemeClr val="tx2"/>
              </a:solidFill>
            </a:rPr>
            <a:t>Should we re-evaluate?</a:t>
          </a:r>
        </a:p>
      </dgm:t>
    </dgm:pt>
    <dgm:pt modelId="{424A2E11-E531-42EB-9629-3A1899410953}" type="parTrans" cxnId="{6D46FCCF-96D2-486D-9749-898837E3382F}">
      <dgm:prSet/>
      <dgm:spPr/>
      <dgm:t>
        <a:bodyPr/>
        <a:lstStyle/>
        <a:p>
          <a:endParaRPr lang="en-US" sz="1200"/>
        </a:p>
      </dgm:t>
    </dgm:pt>
    <dgm:pt modelId="{385AB356-3316-48EB-A37D-59A5B1FF0AFD}" type="sibTrans" cxnId="{6D46FCCF-96D2-486D-9749-898837E3382F}">
      <dgm:prSet/>
      <dgm:spPr/>
      <dgm:t>
        <a:bodyPr/>
        <a:lstStyle/>
        <a:p>
          <a:endParaRPr lang="en-US" sz="1200"/>
        </a:p>
      </dgm:t>
    </dgm:pt>
    <dgm:pt modelId="{52868529-771F-6B4B-B5E7-FDE0FF542112}" type="pres">
      <dgm:prSet presAssocID="{3390F4EE-6663-4147-A939-DE8060D9E658}" presName="linear" presStyleCnt="0">
        <dgm:presLayoutVars>
          <dgm:animLvl val="lvl"/>
          <dgm:resizeHandles val="exact"/>
        </dgm:presLayoutVars>
      </dgm:prSet>
      <dgm:spPr/>
    </dgm:pt>
    <dgm:pt modelId="{0A29B5CB-85B6-594E-9A40-D26197ADE0D0}" type="pres">
      <dgm:prSet presAssocID="{70015ACA-5E00-47B5-B679-6F906BA1DA1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975CCAF-5CAC-6B4C-A8CA-71038FD9DC59}" type="pres">
      <dgm:prSet presAssocID="{1CD4D57C-7A87-4D91-AFB1-77580EB9204B}" presName="spacer" presStyleCnt="0"/>
      <dgm:spPr/>
    </dgm:pt>
    <dgm:pt modelId="{9DB79095-C221-874E-B906-A7B47D5D91EC}" type="pres">
      <dgm:prSet presAssocID="{5D3B7EA6-0737-4C88-9F20-A5A78058426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55D6937-FB34-794D-9383-377F555A8F88}" type="pres">
      <dgm:prSet presAssocID="{4227661C-44C6-4324-BEAE-EEFD0FF33479}" presName="spacer" presStyleCnt="0"/>
      <dgm:spPr/>
    </dgm:pt>
    <dgm:pt modelId="{EC6AB324-ACB7-F948-90CB-53967C4B80B7}" type="pres">
      <dgm:prSet presAssocID="{1680989D-5C50-4BA5-A5F3-5A4ABDBC666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96C7F0F-0B97-6842-A811-72E0B59C42DC}" type="presOf" srcId="{1680989D-5C50-4BA5-A5F3-5A4ABDBC6661}" destId="{EC6AB324-ACB7-F948-90CB-53967C4B80B7}" srcOrd="0" destOrd="0" presId="urn:microsoft.com/office/officeart/2005/8/layout/vList2"/>
    <dgm:cxn modelId="{6E280568-71ED-4274-A27B-70D36EED89AF}" srcId="{3390F4EE-6663-4147-A939-DE8060D9E658}" destId="{5D3B7EA6-0737-4C88-9F20-A5A780584262}" srcOrd="1" destOrd="0" parTransId="{0C1F712A-AF78-4AF6-AF6F-5134C9DBBCDE}" sibTransId="{4227661C-44C6-4324-BEAE-EEFD0FF33479}"/>
    <dgm:cxn modelId="{06CB3284-7F3E-FF42-BD51-5C51A88397B7}" type="presOf" srcId="{3390F4EE-6663-4147-A939-DE8060D9E658}" destId="{52868529-771F-6B4B-B5E7-FDE0FF542112}" srcOrd="0" destOrd="0" presId="urn:microsoft.com/office/officeart/2005/8/layout/vList2"/>
    <dgm:cxn modelId="{1D185094-796C-1242-9625-3FE8C941711E}" type="presOf" srcId="{70015ACA-5E00-47B5-B679-6F906BA1DA13}" destId="{0A29B5CB-85B6-594E-9A40-D26197ADE0D0}" srcOrd="0" destOrd="0" presId="urn:microsoft.com/office/officeart/2005/8/layout/vList2"/>
    <dgm:cxn modelId="{B757C7B8-FBB5-004C-AAA2-60ECBF992FFA}" type="presOf" srcId="{5D3B7EA6-0737-4C88-9F20-A5A780584262}" destId="{9DB79095-C221-874E-B906-A7B47D5D91EC}" srcOrd="0" destOrd="0" presId="urn:microsoft.com/office/officeart/2005/8/layout/vList2"/>
    <dgm:cxn modelId="{A5B977C5-1C57-4F7F-8E37-8B80A35A0B06}" srcId="{3390F4EE-6663-4147-A939-DE8060D9E658}" destId="{70015ACA-5E00-47B5-B679-6F906BA1DA13}" srcOrd="0" destOrd="0" parTransId="{F4313E8C-BD4D-496A-8670-68C7EE02EAD3}" sibTransId="{1CD4D57C-7A87-4D91-AFB1-77580EB9204B}"/>
    <dgm:cxn modelId="{6D46FCCF-96D2-486D-9749-898837E3382F}" srcId="{3390F4EE-6663-4147-A939-DE8060D9E658}" destId="{1680989D-5C50-4BA5-A5F3-5A4ABDBC6661}" srcOrd="2" destOrd="0" parTransId="{424A2E11-E531-42EB-9629-3A1899410953}" sibTransId="{385AB356-3316-48EB-A37D-59A5B1FF0AFD}"/>
    <dgm:cxn modelId="{2BC1D04A-6879-834E-948E-E281CFF10A67}" type="presParOf" srcId="{52868529-771F-6B4B-B5E7-FDE0FF542112}" destId="{0A29B5CB-85B6-594E-9A40-D26197ADE0D0}" srcOrd="0" destOrd="0" presId="urn:microsoft.com/office/officeart/2005/8/layout/vList2"/>
    <dgm:cxn modelId="{8F3C2436-8198-9846-84BA-C429C6961718}" type="presParOf" srcId="{52868529-771F-6B4B-B5E7-FDE0FF542112}" destId="{3975CCAF-5CAC-6B4C-A8CA-71038FD9DC59}" srcOrd="1" destOrd="0" presId="urn:microsoft.com/office/officeart/2005/8/layout/vList2"/>
    <dgm:cxn modelId="{7C877D46-6E5A-2347-ACC1-C5A480145DDE}" type="presParOf" srcId="{52868529-771F-6B4B-B5E7-FDE0FF542112}" destId="{9DB79095-C221-874E-B906-A7B47D5D91EC}" srcOrd="2" destOrd="0" presId="urn:microsoft.com/office/officeart/2005/8/layout/vList2"/>
    <dgm:cxn modelId="{28360552-93DA-C040-A1A2-A5F77AA6EEAA}" type="presParOf" srcId="{52868529-771F-6B4B-B5E7-FDE0FF542112}" destId="{B55D6937-FB34-794D-9383-377F555A8F88}" srcOrd="3" destOrd="0" presId="urn:microsoft.com/office/officeart/2005/8/layout/vList2"/>
    <dgm:cxn modelId="{EAFFF204-491C-B14A-AEFB-747FDDDD2D79}" type="presParOf" srcId="{52868529-771F-6B4B-B5E7-FDE0FF542112}" destId="{EC6AB324-ACB7-F948-90CB-53967C4B80B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39DD558-D0C0-4036-AFC8-AC7152AF43F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14E72E-2C5C-480A-92C9-1E85FE6FAF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tx2"/>
              </a:solidFill>
            </a:rPr>
            <a:t>Graduate medical education is funded primary by Medicare</a:t>
          </a:r>
        </a:p>
      </dgm:t>
    </dgm:pt>
    <dgm:pt modelId="{9E9E6089-7200-4BA6-991F-D4B56CA48685}" type="parTrans" cxnId="{1EFF1FF6-5171-4C34-80E3-688B98F8EF27}">
      <dgm:prSet/>
      <dgm:spPr/>
      <dgm:t>
        <a:bodyPr/>
        <a:lstStyle/>
        <a:p>
          <a:endParaRPr lang="en-US" sz="2400"/>
        </a:p>
      </dgm:t>
    </dgm:pt>
    <dgm:pt modelId="{5CABF432-E6A7-4B96-9EB3-A895546350A6}" type="sibTrans" cxnId="{1EFF1FF6-5171-4C34-80E3-688B98F8EF27}">
      <dgm:prSet/>
      <dgm:spPr/>
      <dgm:t>
        <a:bodyPr/>
        <a:lstStyle/>
        <a:p>
          <a:endParaRPr lang="en-US" sz="2400"/>
        </a:p>
      </dgm:t>
    </dgm:pt>
    <dgm:pt modelId="{16D09121-3E43-4392-9C11-DCE2F0D9B8D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tx2"/>
              </a:solidFill>
            </a:rPr>
            <a:t>Medicare has funded GME since 1955</a:t>
          </a:r>
        </a:p>
      </dgm:t>
    </dgm:pt>
    <dgm:pt modelId="{93888855-C502-4FC0-9996-66BC5DB96A43}" type="parTrans" cxnId="{04D8B96A-A7D5-446F-B908-C05045839F68}">
      <dgm:prSet/>
      <dgm:spPr/>
      <dgm:t>
        <a:bodyPr/>
        <a:lstStyle/>
        <a:p>
          <a:endParaRPr lang="en-US" sz="2400"/>
        </a:p>
      </dgm:t>
    </dgm:pt>
    <dgm:pt modelId="{815A80C1-A7EC-4009-81B1-A0F46632B79C}" type="sibTrans" cxnId="{04D8B96A-A7D5-446F-B908-C05045839F68}">
      <dgm:prSet/>
      <dgm:spPr/>
      <dgm:t>
        <a:bodyPr/>
        <a:lstStyle/>
        <a:p>
          <a:endParaRPr lang="en-US" sz="2400"/>
        </a:p>
      </dgm:t>
    </dgm:pt>
    <dgm:pt modelId="{D4D06397-EA02-4109-8ED9-1BC2522840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tx2"/>
              </a:solidFill>
            </a:rPr>
            <a:t>Should there be a platform for more equity between GME and NP training?</a:t>
          </a:r>
        </a:p>
      </dgm:t>
    </dgm:pt>
    <dgm:pt modelId="{26476064-BDC5-41DD-AE91-36EDC56CCC8E}" type="parTrans" cxnId="{33A1278D-CDAC-418A-B83B-5F433F55179C}">
      <dgm:prSet/>
      <dgm:spPr/>
      <dgm:t>
        <a:bodyPr/>
        <a:lstStyle/>
        <a:p>
          <a:endParaRPr lang="en-US" sz="2400"/>
        </a:p>
      </dgm:t>
    </dgm:pt>
    <dgm:pt modelId="{49C877FB-8625-43AA-AC60-A2B1A9AA3E43}" type="sibTrans" cxnId="{33A1278D-CDAC-418A-B83B-5F433F55179C}">
      <dgm:prSet/>
      <dgm:spPr/>
      <dgm:t>
        <a:bodyPr/>
        <a:lstStyle/>
        <a:p>
          <a:endParaRPr lang="en-US" sz="2400"/>
        </a:p>
      </dgm:t>
    </dgm:pt>
    <dgm:pt modelId="{8DC0AAA8-A6F4-46B6-B264-62C849D4FBAF}" type="pres">
      <dgm:prSet presAssocID="{639DD558-D0C0-4036-AFC8-AC7152AF43F7}" presName="root" presStyleCnt="0">
        <dgm:presLayoutVars>
          <dgm:dir/>
          <dgm:resizeHandles val="exact"/>
        </dgm:presLayoutVars>
      </dgm:prSet>
      <dgm:spPr/>
    </dgm:pt>
    <dgm:pt modelId="{DBE66310-2370-4CB3-8F44-E33B79CB7252}" type="pres">
      <dgm:prSet presAssocID="{ED14E72E-2C5C-480A-92C9-1E85FE6FAF65}" presName="compNode" presStyleCnt="0"/>
      <dgm:spPr/>
    </dgm:pt>
    <dgm:pt modelId="{0975A8B1-9317-4EB8-BB6B-742526139588}" type="pres">
      <dgm:prSet presAssocID="{ED14E72E-2C5C-480A-92C9-1E85FE6FAF65}" presName="iconRect" presStyleLbl="node1" presStyleIdx="0" presStyleCnt="3" custScaleX="188886" custScaleY="188886" custLinFactNeighborX="24788" custLinFactNeighborY="-876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6FACC5B-24CD-4532-A01A-6D916F908238}" type="pres">
      <dgm:prSet presAssocID="{ED14E72E-2C5C-480A-92C9-1E85FE6FAF65}" presName="spaceRect" presStyleCnt="0"/>
      <dgm:spPr/>
    </dgm:pt>
    <dgm:pt modelId="{3A0FE1F4-4264-4D5F-93EE-62BABB0E8541}" type="pres">
      <dgm:prSet presAssocID="{ED14E72E-2C5C-480A-92C9-1E85FE6FAF65}" presName="textRect" presStyleLbl="revTx" presStyleIdx="0" presStyleCnt="3" custScaleX="193850" custLinFactNeighborX="-101" custLinFactNeighborY="148">
        <dgm:presLayoutVars>
          <dgm:chMax val="1"/>
          <dgm:chPref val="1"/>
        </dgm:presLayoutVars>
      </dgm:prSet>
      <dgm:spPr/>
    </dgm:pt>
    <dgm:pt modelId="{6AE5441F-CFA1-4A43-A047-76EC2707D369}" type="pres">
      <dgm:prSet presAssocID="{5CABF432-E6A7-4B96-9EB3-A895546350A6}" presName="sibTrans" presStyleCnt="0"/>
      <dgm:spPr/>
    </dgm:pt>
    <dgm:pt modelId="{ACD7612A-E48E-4A5A-ABE4-21275EB2B4F7}" type="pres">
      <dgm:prSet presAssocID="{16D09121-3E43-4392-9C11-DCE2F0D9B8DF}" presName="compNode" presStyleCnt="0"/>
      <dgm:spPr/>
    </dgm:pt>
    <dgm:pt modelId="{55799F8A-5FF2-4B17-839F-EDFDA72A4E7A}" type="pres">
      <dgm:prSet presAssocID="{16D09121-3E43-4392-9C11-DCE2F0D9B8DF}" presName="iconRect" presStyleLbl="node1" presStyleIdx="1" presStyleCnt="3" custScaleX="188886" custScaleY="188886" custLinFactNeighborX="16025" custLinFactNeighborY="167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F9B356D0-30F6-464F-861E-D2DC0F306BC5}" type="pres">
      <dgm:prSet presAssocID="{16D09121-3E43-4392-9C11-DCE2F0D9B8DF}" presName="spaceRect" presStyleCnt="0"/>
      <dgm:spPr/>
    </dgm:pt>
    <dgm:pt modelId="{6EA03631-A334-429C-B8B0-0C20BB527760}" type="pres">
      <dgm:prSet presAssocID="{16D09121-3E43-4392-9C11-DCE2F0D9B8DF}" presName="textRect" presStyleLbl="revTx" presStyleIdx="1" presStyleCnt="3" custScaleX="191489" custLinFactNeighborX="6040">
        <dgm:presLayoutVars>
          <dgm:chMax val="1"/>
          <dgm:chPref val="1"/>
        </dgm:presLayoutVars>
      </dgm:prSet>
      <dgm:spPr/>
    </dgm:pt>
    <dgm:pt modelId="{82E6EA2D-35F4-4743-ADF4-FDDBE75CDBAE}" type="pres">
      <dgm:prSet presAssocID="{815A80C1-A7EC-4009-81B1-A0F46632B79C}" presName="sibTrans" presStyleCnt="0"/>
      <dgm:spPr/>
    </dgm:pt>
    <dgm:pt modelId="{E0AD4AC8-FF28-4C5A-9F34-2F2CB77139D4}" type="pres">
      <dgm:prSet presAssocID="{D4D06397-EA02-4109-8ED9-1BC2522840D5}" presName="compNode" presStyleCnt="0"/>
      <dgm:spPr/>
    </dgm:pt>
    <dgm:pt modelId="{C25B4970-1806-49AA-88F5-5B69133F19C9}" type="pres">
      <dgm:prSet presAssocID="{D4D06397-EA02-4109-8ED9-1BC2522840D5}" presName="iconRect" presStyleLbl="node1" presStyleIdx="2" presStyleCnt="3" custScaleX="188886" custScaleY="188886" custLinFactNeighborX="2596" custLinFactNeighborY="-1714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5332FB1-4ED4-445D-A11C-430692F73918}" type="pres">
      <dgm:prSet presAssocID="{D4D06397-EA02-4109-8ED9-1BC2522840D5}" presName="spaceRect" presStyleCnt="0"/>
      <dgm:spPr/>
    </dgm:pt>
    <dgm:pt modelId="{F8634A9D-175F-4386-B2FB-0B000458FE11}" type="pres">
      <dgm:prSet presAssocID="{D4D06397-EA02-4109-8ED9-1BC2522840D5}" presName="textRect" presStyleLbl="revTx" presStyleIdx="2" presStyleCnt="3" custScaleX="229065" custLinFactNeighborX="101" custLinFactNeighborY="-843">
        <dgm:presLayoutVars>
          <dgm:chMax val="1"/>
          <dgm:chPref val="1"/>
        </dgm:presLayoutVars>
      </dgm:prSet>
      <dgm:spPr/>
    </dgm:pt>
  </dgm:ptLst>
  <dgm:cxnLst>
    <dgm:cxn modelId="{3A9CF642-40E0-44A3-BB83-9C9750A855AC}" type="presOf" srcId="{D4D06397-EA02-4109-8ED9-1BC2522840D5}" destId="{F8634A9D-175F-4386-B2FB-0B000458FE11}" srcOrd="0" destOrd="0" presId="urn:microsoft.com/office/officeart/2018/2/layout/IconLabelList"/>
    <dgm:cxn modelId="{04D8B96A-A7D5-446F-B908-C05045839F68}" srcId="{639DD558-D0C0-4036-AFC8-AC7152AF43F7}" destId="{16D09121-3E43-4392-9C11-DCE2F0D9B8DF}" srcOrd="1" destOrd="0" parTransId="{93888855-C502-4FC0-9996-66BC5DB96A43}" sibTransId="{815A80C1-A7EC-4009-81B1-A0F46632B79C}"/>
    <dgm:cxn modelId="{BE77A350-5C99-40C4-8025-F9E4F6FAF53D}" type="presOf" srcId="{ED14E72E-2C5C-480A-92C9-1E85FE6FAF65}" destId="{3A0FE1F4-4264-4D5F-93EE-62BABB0E8541}" srcOrd="0" destOrd="0" presId="urn:microsoft.com/office/officeart/2018/2/layout/IconLabelList"/>
    <dgm:cxn modelId="{CAEC9B84-B1C0-4950-B30E-440C3E3D2CAF}" type="presOf" srcId="{639DD558-D0C0-4036-AFC8-AC7152AF43F7}" destId="{8DC0AAA8-A6F4-46B6-B264-62C849D4FBAF}" srcOrd="0" destOrd="0" presId="urn:microsoft.com/office/officeart/2018/2/layout/IconLabelList"/>
    <dgm:cxn modelId="{33A1278D-CDAC-418A-B83B-5F433F55179C}" srcId="{639DD558-D0C0-4036-AFC8-AC7152AF43F7}" destId="{D4D06397-EA02-4109-8ED9-1BC2522840D5}" srcOrd="2" destOrd="0" parTransId="{26476064-BDC5-41DD-AE91-36EDC56CCC8E}" sibTransId="{49C877FB-8625-43AA-AC60-A2B1A9AA3E43}"/>
    <dgm:cxn modelId="{27DAEF99-C8EC-4C07-81A5-A137E5D0E2F2}" type="presOf" srcId="{16D09121-3E43-4392-9C11-DCE2F0D9B8DF}" destId="{6EA03631-A334-429C-B8B0-0C20BB527760}" srcOrd="0" destOrd="0" presId="urn:microsoft.com/office/officeart/2018/2/layout/IconLabelList"/>
    <dgm:cxn modelId="{1EFF1FF6-5171-4C34-80E3-688B98F8EF27}" srcId="{639DD558-D0C0-4036-AFC8-AC7152AF43F7}" destId="{ED14E72E-2C5C-480A-92C9-1E85FE6FAF65}" srcOrd="0" destOrd="0" parTransId="{9E9E6089-7200-4BA6-991F-D4B56CA48685}" sibTransId="{5CABF432-E6A7-4B96-9EB3-A895546350A6}"/>
    <dgm:cxn modelId="{AB9D8BA8-1542-4E19-A198-35C016E24982}" type="presParOf" srcId="{8DC0AAA8-A6F4-46B6-B264-62C849D4FBAF}" destId="{DBE66310-2370-4CB3-8F44-E33B79CB7252}" srcOrd="0" destOrd="0" presId="urn:microsoft.com/office/officeart/2018/2/layout/IconLabelList"/>
    <dgm:cxn modelId="{FE857CBF-71DE-4E50-A902-F46FB8A09401}" type="presParOf" srcId="{DBE66310-2370-4CB3-8F44-E33B79CB7252}" destId="{0975A8B1-9317-4EB8-BB6B-742526139588}" srcOrd="0" destOrd="0" presId="urn:microsoft.com/office/officeart/2018/2/layout/IconLabelList"/>
    <dgm:cxn modelId="{7A9B265A-F776-468E-9215-1ED41B3E8421}" type="presParOf" srcId="{DBE66310-2370-4CB3-8F44-E33B79CB7252}" destId="{A6FACC5B-24CD-4532-A01A-6D916F908238}" srcOrd="1" destOrd="0" presId="urn:microsoft.com/office/officeart/2018/2/layout/IconLabelList"/>
    <dgm:cxn modelId="{7D41CF04-49A2-4A51-A550-495BA7E38630}" type="presParOf" srcId="{DBE66310-2370-4CB3-8F44-E33B79CB7252}" destId="{3A0FE1F4-4264-4D5F-93EE-62BABB0E8541}" srcOrd="2" destOrd="0" presId="urn:microsoft.com/office/officeart/2018/2/layout/IconLabelList"/>
    <dgm:cxn modelId="{E9DF861C-6867-4F7A-BB06-9D73ECF7C7F2}" type="presParOf" srcId="{8DC0AAA8-A6F4-46B6-B264-62C849D4FBAF}" destId="{6AE5441F-CFA1-4A43-A047-76EC2707D369}" srcOrd="1" destOrd="0" presId="urn:microsoft.com/office/officeart/2018/2/layout/IconLabelList"/>
    <dgm:cxn modelId="{E57E52C7-A356-499B-8BF5-9C63BDB19FA0}" type="presParOf" srcId="{8DC0AAA8-A6F4-46B6-B264-62C849D4FBAF}" destId="{ACD7612A-E48E-4A5A-ABE4-21275EB2B4F7}" srcOrd="2" destOrd="0" presId="urn:microsoft.com/office/officeart/2018/2/layout/IconLabelList"/>
    <dgm:cxn modelId="{B2C41DDA-4278-4870-8844-D7BDD6AED3BC}" type="presParOf" srcId="{ACD7612A-E48E-4A5A-ABE4-21275EB2B4F7}" destId="{55799F8A-5FF2-4B17-839F-EDFDA72A4E7A}" srcOrd="0" destOrd="0" presId="urn:microsoft.com/office/officeart/2018/2/layout/IconLabelList"/>
    <dgm:cxn modelId="{AD4B514C-630F-4BAA-BCD1-90983D0797B9}" type="presParOf" srcId="{ACD7612A-E48E-4A5A-ABE4-21275EB2B4F7}" destId="{F9B356D0-30F6-464F-861E-D2DC0F306BC5}" srcOrd="1" destOrd="0" presId="urn:microsoft.com/office/officeart/2018/2/layout/IconLabelList"/>
    <dgm:cxn modelId="{63F44261-69AA-41B3-97A4-CD37D51516FD}" type="presParOf" srcId="{ACD7612A-E48E-4A5A-ABE4-21275EB2B4F7}" destId="{6EA03631-A334-429C-B8B0-0C20BB527760}" srcOrd="2" destOrd="0" presId="urn:microsoft.com/office/officeart/2018/2/layout/IconLabelList"/>
    <dgm:cxn modelId="{9AC1DC1B-71AA-4E08-9A82-5833E37FAFBE}" type="presParOf" srcId="{8DC0AAA8-A6F4-46B6-B264-62C849D4FBAF}" destId="{82E6EA2D-35F4-4743-ADF4-FDDBE75CDBAE}" srcOrd="3" destOrd="0" presId="urn:microsoft.com/office/officeart/2018/2/layout/IconLabelList"/>
    <dgm:cxn modelId="{1B210E22-1F0E-4051-8123-3E0427AAAD09}" type="presParOf" srcId="{8DC0AAA8-A6F4-46B6-B264-62C849D4FBAF}" destId="{E0AD4AC8-FF28-4C5A-9F34-2F2CB77139D4}" srcOrd="4" destOrd="0" presId="urn:microsoft.com/office/officeart/2018/2/layout/IconLabelList"/>
    <dgm:cxn modelId="{40E55698-B232-48A6-BA3B-CFA5BBC3354C}" type="presParOf" srcId="{E0AD4AC8-FF28-4C5A-9F34-2F2CB77139D4}" destId="{C25B4970-1806-49AA-88F5-5B69133F19C9}" srcOrd="0" destOrd="0" presId="urn:microsoft.com/office/officeart/2018/2/layout/IconLabelList"/>
    <dgm:cxn modelId="{DAA29782-20D8-4B72-B6FD-DB804E292CC9}" type="presParOf" srcId="{E0AD4AC8-FF28-4C5A-9F34-2F2CB77139D4}" destId="{85332FB1-4ED4-445D-A11C-430692F73918}" srcOrd="1" destOrd="0" presId="urn:microsoft.com/office/officeart/2018/2/layout/IconLabelList"/>
    <dgm:cxn modelId="{614CE2AA-96C7-4589-B87A-91BB3FCC6BED}" type="presParOf" srcId="{E0AD4AC8-FF28-4C5A-9F34-2F2CB77139D4}" destId="{F8634A9D-175F-4386-B2FB-0B000458FE1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494926-929C-4005-84C2-4766294B093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DA4308-3700-43B1-BE7D-88D7AA1404CC}">
      <dgm:prSet/>
      <dgm:spPr/>
      <dgm:t>
        <a:bodyPr/>
        <a:lstStyle/>
        <a:p>
          <a:r>
            <a:rPr lang="en-US" dirty="0"/>
            <a:t>Population health declines</a:t>
          </a:r>
        </a:p>
      </dgm:t>
    </dgm:pt>
    <dgm:pt modelId="{138AE212-05E0-4C89-AF66-2F6DFB78C104}" type="parTrans" cxnId="{2C33AE91-425D-47C6-9D41-59792A8B8CED}">
      <dgm:prSet/>
      <dgm:spPr/>
      <dgm:t>
        <a:bodyPr/>
        <a:lstStyle/>
        <a:p>
          <a:endParaRPr lang="en-US"/>
        </a:p>
      </dgm:t>
    </dgm:pt>
    <dgm:pt modelId="{0E867145-5170-4950-8F25-5C1B186E99CD}" type="sibTrans" cxnId="{2C33AE91-425D-47C6-9D41-59792A8B8CED}">
      <dgm:prSet/>
      <dgm:spPr/>
      <dgm:t>
        <a:bodyPr/>
        <a:lstStyle/>
        <a:p>
          <a:endParaRPr lang="en-US"/>
        </a:p>
      </dgm:t>
    </dgm:pt>
    <dgm:pt modelId="{BD4BF725-C1A5-4D79-BE03-0C900EC69BC3}">
      <dgm:prSet/>
      <dgm:spPr>
        <a:solidFill>
          <a:schemeClr val="bg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Screenings go down</a:t>
          </a:r>
        </a:p>
      </dgm:t>
    </dgm:pt>
    <dgm:pt modelId="{17830CFE-E3FA-4ABC-8BDF-5CBCB50B68CB}" type="parTrans" cxnId="{D98653BD-560F-4B42-8804-27BB2731533D}">
      <dgm:prSet/>
      <dgm:spPr/>
      <dgm:t>
        <a:bodyPr/>
        <a:lstStyle/>
        <a:p>
          <a:endParaRPr lang="en-US"/>
        </a:p>
      </dgm:t>
    </dgm:pt>
    <dgm:pt modelId="{F138B9A0-308B-447E-86C2-F2DCC26130FA}" type="sibTrans" cxnId="{D98653BD-560F-4B42-8804-27BB2731533D}">
      <dgm:prSet/>
      <dgm:spPr/>
      <dgm:t>
        <a:bodyPr/>
        <a:lstStyle/>
        <a:p>
          <a:endParaRPr lang="en-US"/>
        </a:p>
      </dgm:t>
    </dgm:pt>
    <dgm:pt modelId="{4A35DA43-CB02-4F44-9E22-1090FDE74C21}">
      <dgm:prSet/>
      <dgm:spPr>
        <a:solidFill>
          <a:schemeClr val="bg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No preventative care</a:t>
          </a:r>
        </a:p>
      </dgm:t>
    </dgm:pt>
    <dgm:pt modelId="{326DBEE8-493E-4BAE-99A6-B481EEC4EA0B}" type="parTrans" cxnId="{0E5DDC35-69B7-4FCD-9CA9-8E8A33EA7BD8}">
      <dgm:prSet/>
      <dgm:spPr/>
      <dgm:t>
        <a:bodyPr/>
        <a:lstStyle/>
        <a:p>
          <a:endParaRPr lang="en-US"/>
        </a:p>
      </dgm:t>
    </dgm:pt>
    <dgm:pt modelId="{8A17BAB7-9F96-4D70-A783-1E2669A71EBE}" type="sibTrans" cxnId="{0E5DDC35-69B7-4FCD-9CA9-8E8A33EA7BD8}">
      <dgm:prSet/>
      <dgm:spPr/>
      <dgm:t>
        <a:bodyPr/>
        <a:lstStyle/>
        <a:p>
          <a:endParaRPr lang="en-US"/>
        </a:p>
      </dgm:t>
    </dgm:pt>
    <dgm:pt modelId="{510C4AB8-1622-43EB-94A5-CCB39E74E45C}">
      <dgm:prSet/>
      <dgm:spPr/>
      <dgm:t>
        <a:bodyPr/>
        <a:lstStyle/>
        <a:p>
          <a:r>
            <a:rPr lang="en-US" dirty="0"/>
            <a:t>Emergency Departments become default PCP offices</a:t>
          </a:r>
        </a:p>
      </dgm:t>
    </dgm:pt>
    <dgm:pt modelId="{3A0B8931-0554-402C-8DBF-5E60140B8FDD}" type="parTrans" cxnId="{33BB9124-87E8-4CC9-9A87-E0AA70DCBDEA}">
      <dgm:prSet/>
      <dgm:spPr/>
      <dgm:t>
        <a:bodyPr/>
        <a:lstStyle/>
        <a:p>
          <a:endParaRPr lang="en-US"/>
        </a:p>
      </dgm:t>
    </dgm:pt>
    <dgm:pt modelId="{F0E4D17A-88CF-43CD-9249-59BD0A52DAF6}" type="sibTrans" cxnId="{33BB9124-87E8-4CC9-9A87-E0AA70DCBDEA}">
      <dgm:prSet/>
      <dgm:spPr/>
      <dgm:t>
        <a:bodyPr/>
        <a:lstStyle/>
        <a:p>
          <a:endParaRPr lang="en-US"/>
        </a:p>
      </dgm:t>
    </dgm:pt>
    <dgm:pt modelId="{4D84CE06-D5B2-49EB-9B1B-AA9C254DF703}">
      <dgm:prSet/>
      <dgm:spPr/>
      <dgm:t>
        <a:bodyPr/>
        <a:lstStyle/>
        <a:p>
          <a:r>
            <a:rPr lang="en-US" dirty="0"/>
            <a:t>Perpetuates disparities</a:t>
          </a:r>
        </a:p>
      </dgm:t>
    </dgm:pt>
    <dgm:pt modelId="{8B5C0B1B-2CFE-477C-A6F2-90C39B4C880D}" type="parTrans" cxnId="{FE7F6DB5-377A-45DC-8101-D83C0B20BDF6}">
      <dgm:prSet/>
      <dgm:spPr/>
      <dgm:t>
        <a:bodyPr/>
        <a:lstStyle/>
        <a:p>
          <a:endParaRPr lang="en-US"/>
        </a:p>
      </dgm:t>
    </dgm:pt>
    <dgm:pt modelId="{61BFBB32-4D06-4EFB-BF35-FD2D75348B23}" type="sibTrans" cxnId="{FE7F6DB5-377A-45DC-8101-D83C0B20BDF6}">
      <dgm:prSet/>
      <dgm:spPr/>
      <dgm:t>
        <a:bodyPr/>
        <a:lstStyle/>
        <a:p>
          <a:endParaRPr lang="en-US"/>
        </a:p>
      </dgm:t>
    </dgm:pt>
    <dgm:pt modelId="{E9A1F5F8-1720-4A6A-B374-C3B8B7129771}">
      <dgm:prSet/>
      <dgm:spPr>
        <a:solidFill>
          <a:schemeClr val="bg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Preventive care: 81% of whites; 64% of Hispanics</a:t>
          </a:r>
        </a:p>
      </dgm:t>
    </dgm:pt>
    <dgm:pt modelId="{D287ECA1-5062-4241-804A-39E927E9EEF1}" type="parTrans" cxnId="{2C1F92C8-1FEC-4E65-905B-2511BE328D07}">
      <dgm:prSet/>
      <dgm:spPr/>
      <dgm:t>
        <a:bodyPr/>
        <a:lstStyle/>
        <a:p>
          <a:endParaRPr lang="en-US"/>
        </a:p>
      </dgm:t>
    </dgm:pt>
    <dgm:pt modelId="{8D32474D-5CE2-4F39-8F5B-9A5CE7CD381B}" type="sibTrans" cxnId="{2C1F92C8-1FEC-4E65-905B-2511BE328D07}">
      <dgm:prSet/>
      <dgm:spPr/>
      <dgm:t>
        <a:bodyPr/>
        <a:lstStyle/>
        <a:p>
          <a:endParaRPr lang="en-US"/>
        </a:p>
      </dgm:t>
    </dgm:pt>
    <dgm:pt modelId="{28B948CA-A0DD-461B-B904-2925868C96A4}">
      <dgm:prSet/>
      <dgm:spPr>
        <a:solidFill>
          <a:schemeClr val="bg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Community disparities</a:t>
          </a:r>
        </a:p>
      </dgm:t>
    </dgm:pt>
    <dgm:pt modelId="{7DC58A40-C1C6-44B1-98DE-C000FE421075}" type="parTrans" cxnId="{FDE9CD88-97F8-4D69-902D-844E7AE77CE8}">
      <dgm:prSet/>
      <dgm:spPr/>
      <dgm:t>
        <a:bodyPr/>
        <a:lstStyle/>
        <a:p>
          <a:endParaRPr lang="en-US"/>
        </a:p>
      </dgm:t>
    </dgm:pt>
    <dgm:pt modelId="{447CCF49-5DAB-4E7B-A6F3-69306402040A}" type="sibTrans" cxnId="{FDE9CD88-97F8-4D69-902D-844E7AE77CE8}">
      <dgm:prSet/>
      <dgm:spPr/>
      <dgm:t>
        <a:bodyPr/>
        <a:lstStyle/>
        <a:p>
          <a:endParaRPr lang="en-US"/>
        </a:p>
      </dgm:t>
    </dgm:pt>
    <dgm:pt modelId="{27284913-A705-4C47-8257-855566946E42}">
      <dgm:prSet/>
      <dgm:spPr>
        <a:solidFill>
          <a:schemeClr val="bg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Overcrowding</a:t>
          </a:r>
        </a:p>
      </dgm:t>
    </dgm:pt>
    <dgm:pt modelId="{3FADC703-08CE-E64A-BC99-91572160BAED}" type="parTrans" cxnId="{FC9CA71A-8526-1F46-86D1-80B486DC6DA6}">
      <dgm:prSet/>
      <dgm:spPr/>
      <dgm:t>
        <a:bodyPr/>
        <a:lstStyle/>
        <a:p>
          <a:endParaRPr lang="en-US"/>
        </a:p>
      </dgm:t>
    </dgm:pt>
    <dgm:pt modelId="{BA506533-5BA3-884A-86F4-532651553654}" type="sibTrans" cxnId="{FC9CA71A-8526-1F46-86D1-80B486DC6DA6}">
      <dgm:prSet/>
      <dgm:spPr/>
      <dgm:t>
        <a:bodyPr/>
        <a:lstStyle/>
        <a:p>
          <a:endParaRPr lang="en-US"/>
        </a:p>
      </dgm:t>
    </dgm:pt>
    <dgm:pt modelId="{0ACAF718-D8E8-F44D-AE27-D9B436DD5FEB}" type="pres">
      <dgm:prSet presAssocID="{39494926-929C-4005-84C2-4766294B0939}" presName="Name0" presStyleCnt="0">
        <dgm:presLayoutVars>
          <dgm:dir/>
          <dgm:animLvl val="lvl"/>
          <dgm:resizeHandles val="exact"/>
        </dgm:presLayoutVars>
      </dgm:prSet>
      <dgm:spPr/>
    </dgm:pt>
    <dgm:pt modelId="{09E67638-EF3C-BF4D-B1EC-C317D36D8664}" type="pres">
      <dgm:prSet presAssocID="{DEDA4308-3700-43B1-BE7D-88D7AA1404CC}" presName="composite" presStyleCnt="0"/>
      <dgm:spPr/>
    </dgm:pt>
    <dgm:pt modelId="{380B4F7C-78A2-1447-B6A7-AAB76BB34EDD}" type="pres">
      <dgm:prSet presAssocID="{DEDA4308-3700-43B1-BE7D-88D7AA1404C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C1214B4-578D-124F-96A0-4153DE0669E1}" type="pres">
      <dgm:prSet presAssocID="{DEDA4308-3700-43B1-BE7D-88D7AA1404CC}" presName="desTx" presStyleLbl="alignAccFollowNode1" presStyleIdx="0" presStyleCnt="3">
        <dgm:presLayoutVars>
          <dgm:bulletEnabled val="1"/>
        </dgm:presLayoutVars>
      </dgm:prSet>
      <dgm:spPr/>
    </dgm:pt>
    <dgm:pt modelId="{77EFD90A-6C06-2845-9B90-17C9877AC12B}" type="pres">
      <dgm:prSet presAssocID="{0E867145-5170-4950-8F25-5C1B186E99CD}" presName="space" presStyleCnt="0"/>
      <dgm:spPr/>
    </dgm:pt>
    <dgm:pt modelId="{1FBB86A2-4137-F445-96BA-B2132FE2F1E4}" type="pres">
      <dgm:prSet presAssocID="{510C4AB8-1622-43EB-94A5-CCB39E74E45C}" presName="composite" presStyleCnt="0"/>
      <dgm:spPr/>
    </dgm:pt>
    <dgm:pt modelId="{17A6C6E3-4BCE-044D-9E11-33EB400F2CA9}" type="pres">
      <dgm:prSet presAssocID="{510C4AB8-1622-43EB-94A5-CCB39E74E45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1092283-15C2-2147-91C7-1E5A58E1DD44}" type="pres">
      <dgm:prSet presAssocID="{510C4AB8-1622-43EB-94A5-CCB39E74E45C}" presName="desTx" presStyleLbl="alignAccFollowNode1" presStyleIdx="1" presStyleCnt="3">
        <dgm:presLayoutVars>
          <dgm:bulletEnabled val="1"/>
        </dgm:presLayoutVars>
      </dgm:prSet>
      <dgm:spPr/>
    </dgm:pt>
    <dgm:pt modelId="{55E73F44-0A5A-D448-80BC-100AFBDBD469}" type="pres">
      <dgm:prSet presAssocID="{F0E4D17A-88CF-43CD-9249-59BD0A52DAF6}" presName="space" presStyleCnt="0"/>
      <dgm:spPr/>
    </dgm:pt>
    <dgm:pt modelId="{B6486496-AE08-9C4E-AB0F-A112B630B31D}" type="pres">
      <dgm:prSet presAssocID="{4D84CE06-D5B2-49EB-9B1B-AA9C254DF703}" presName="composite" presStyleCnt="0"/>
      <dgm:spPr/>
    </dgm:pt>
    <dgm:pt modelId="{B21F55AF-B1CF-BA45-B079-A3A74FA4788B}" type="pres">
      <dgm:prSet presAssocID="{4D84CE06-D5B2-49EB-9B1B-AA9C254DF70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67E49EE-4B55-7140-9E02-A85D9B5DD6E9}" type="pres">
      <dgm:prSet presAssocID="{4D84CE06-D5B2-49EB-9B1B-AA9C254DF70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C9CA71A-8526-1F46-86D1-80B486DC6DA6}" srcId="{510C4AB8-1622-43EB-94A5-CCB39E74E45C}" destId="{27284913-A705-4C47-8257-855566946E42}" srcOrd="0" destOrd="0" parTransId="{3FADC703-08CE-E64A-BC99-91572160BAED}" sibTransId="{BA506533-5BA3-884A-86F4-532651553654}"/>
    <dgm:cxn modelId="{1D60F021-1848-A547-831A-C403DF01747D}" type="presOf" srcId="{510C4AB8-1622-43EB-94A5-CCB39E74E45C}" destId="{17A6C6E3-4BCE-044D-9E11-33EB400F2CA9}" srcOrd="0" destOrd="0" presId="urn:microsoft.com/office/officeart/2005/8/layout/hList1"/>
    <dgm:cxn modelId="{33BB9124-87E8-4CC9-9A87-E0AA70DCBDEA}" srcId="{39494926-929C-4005-84C2-4766294B0939}" destId="{510C4AB8-1622-43EB-94A5-CCB39E74E45C}" srcOrd="1" destOrd="0" parTransId="{3A0B8931-0554-402C-8DBF-5E60140B8FDD}" sibTransId="{F0E4D17A-88CF-43CD-9249-59BD0A52DAF6}"/>
    <dgm:cxn modelId="{CEA25125-25E0-C84C-9486-D9453323B83B}" type="presOf" srcId="{4A35DA43-CB02-4F44-9E22-1090FDE74C21}" destId="{9C1214B4-578D-124F-96A0-4153DE0669E1}" srcOrd="0" destOrd="1" presId="urn:microsoft.com/office/officeart/2005/8/layout/hList1"/>
    <dgm:cxn modelId="{FE51E62C-412D-2B42-B879-2701C5CAD729}" type="presOf" srcId="{27284913-A705-4C47-8257-855566946E42}" destId="{B1092283-15C2-2147-91C7-1E5A58E1DD44}" srcOrd="0" destOrd="0" presId="urn:microsoft.com/office/officeart/2005/8/layout/hList1"/>
    <dgm:cxn modelId="{0E5DDC35-69B7-4FCD-9CA9-8E8A33EA7BD8}" srcId="{DEDA4308-3700-43B1-BE7D-88D7AA1404CC}" destId="{4A35DA43-CB02-4F44-9E22-1090FDE74C21}" srcOrd="1" destOrd="0" parTransId="{326DBEE8-493E-4BAE-99A6-B481EEC4EA0B}" sibTransId="{8A17BAB7-9F96-4D70-A783-1E2669A71EBE}"/>
    <dgm:cxn modelId="{2971FA60-5A50-734E-882E-71E7E15E610D}" type="presOf" srcId="{DEDA4308-3700-43B1-BE7D-88D7AA1404CC}" destId="{380B4F7C-78A2-1447-B6A7-AAB76BB34EDD}" srcOrd="0" destOrd="0" presId="urn:microsoft.com/office/officeart/2005/8/layout/hList1"/>
    <dgm:cxn modelId="{F7FE1286-0B0D-E742-B2B4-6BD1625F1968}" type="presOf" srcId="{4D84CE06-D5B2-49EB-9B1B-AA9C254DF703}" destId="{B21F55AF-B1CF-BA45-B079-A3A74FA4788B}" srcOrd="0" destOrd="0" presId="urn:microsoft.com/office/officeart/2005/8/layout/hList1"/>
    <dgm:cxn modelId="{FDE9CD88-97F8-4D69-902D-844E7AE77CE8}" srcId="{4D84CE06-D5B2-49EB-9B1B-AA9C254DF703}" destId="{28B948CA-A0DD-461B-B904-2925868C96A4}" srcOrd="1" destOrd="0" parTransId="{7DC58A40-C1C6-44B1-98DE-C000FE421075}" sibTransId="{447CCF49-5DAB-4E7B-A6F3-69306402040A}"/>
    <dgm:cxn modelId="{2C33AE91-425D-47C6-9D41-59792A8B8CED}" srcId="{39494926-929C-4005-84C2-4766294B0939}" destId="{DEDA4308-3700-43B1-BE7D-88D7AA1404CC}" srcOrd="0" destOrd="0" parTransId="{138AE212-05E0-4C89-AF66-2F6DFB78C104}" sibTransId="{0E867145-5170-4950-8F25-5C1B186E99CD}"/>
    <dgm:cxn modelId="{D8AFEA9B-3C73-AB46-B673-CDE73C6FFBE2}" type="presOf" srcId="{39494926-929C-4005-84C2-4766294B0939}" destId="{0ACAF718-D8E8-F44D-AE27-D9B436DD5FEB}" srcOrd="0" destOrd="0" presId="urn:microsoft.com/office/officeart/2005/8/layout/hList1"/>
    <dgm:cxn modelId="{68618DB2-FB8E-D74C-AF9A-BABDDFDA6B64}" type="presOf" srcId="{BD4BF725-C1A5-4D79-BE03-0C900EC69BC3}" destId="{9C1214B4-578D-124F-96A0-4153DE0669E1}" srcOrd="0" destOrd="0" presId="urn:microsoft.com/office/officeart/2005/8/layout/hList1"/>
    <dgm:cxn modelId="{FE7F6DB5-377A-45DC-8101-D83C0B20BDF6}" srcId="{39494926-929C-4005-84C2-4766294B0939}" destId="{4D84CE06-D5B2-49EB-9B1B-AA9C254DF703}" srcOrd="2" destOrd="0" parTransId="{8B5C0B1B-2CFE-477C-A6F2-90C39B4C880D}" sibTransId="{61BFBB32-4D06-4EFB-BF35-FD2D75348B23}"/>
    <dgm:cxn modelId="{D98653BD-560F-4B42-8804-27BB2731533D}" srcId="{DEDA4308-3700-43B1-BE7D-88D7AA1404CC}" destId="{BD4BF725-C1A5-4D79-BE03-0C900EC69BC3}" srcOrd="0" destOrd="0" parTransId="{17830CFE-E3FA-4ABC-8BDF-5CBCB50B68CB}" sibTransId="{F138B9A0-308B-447E-86C2-F2DCC26130FA}"/>
    <dgm:cxn modelId="{54A9AAC7-DF37-994F-8DE0-F95090B209A4}" type="presOf" srcId="{28B948CA-A0DD-461B-B904-2925868C96A4}" destId="{367E49EE-4B55-7140-9E02-A85D9B5DD6E9}" srcOrd="0" destOrd="1" presId="urn:microsoft.com/office/officeart/2005/8/layout/hList1"/>
    <dgm:cxn modelId="{2C1F92C8-1FEC-4E65-905B-2511BE328D07}" srcId="{4D84CE06-D5B2-49EB-9B1B-AA9C254DF703}" destId="{E9A1F5F8-1720-4A6A-B374-C3B8B7129771}" srcOrd="0" destOrd="0" parTransId="{D287ECA1-5062-4241-804A-39E927E9EEF1}" sibTransId="{8D32474D-5CE2-4F39-8F5B-9A5CE7CD381B}"/>
    <dgm:cxn modelId="{45FCAFFF-9690-3249-8D22-7C70F16C283B}" type="presOf" srcId="{E9A1F5F8-1720-4A6A-B374-C3B8B7129771}" destId="{367E49EE-4B55-7140-9E02-A85D9B5DD6E9}" srcOrd="0" destOrd="0" presId="urn:microsoft.com/office/officeart/2005/8/layout/hList1"/>
    <dgm:cxn modelId="{F0F43437-B5D9-9045-84DC-3D8749DC9919}" type="presParOf" srcId="{0ACAF718-D8E8-F44D-AE27-D9B436DD5FEB}" destId="{09E67638-EF3C-BF4D-B1EC-C317D36D8664}" srcOrd="0" destOrd="0" presId="urn:microsoft.com/office/officeart/2005/8/layout/hList1"/>
    <dgm:cxn modelId="{48E17411-D7DC-8545-9E95-C0099E9E8D7E}" type="presParOf" srcId="{09E67638-EF3C-BF4D-B1EC-C317D36D8664}" destId="{380B4F7C-78A2-1447-B6A7-AAB76BB34EDD}" srcOrd="0" destOrd="0" presId="urn:microsoft.com/office/officeart/2005/8/layout/hList1"/>
    <dgm:cxn modelId="{826F9B85-0BFE-C845-A8E1-50B6A6DC8AA9}" type="presParOf" srcId="{09E67638-EF3C-BF4D-B1EC-C317D36D8664}" destId="{9C1214B4-578D-124F-96A0-4153DE0669E1}" srcOrd="1" destOrd="0" presId="urn:microsoft.com/office/officeart/2005/8/layout/hList1"/>
    <dgm:cxn modelId="{DD0F9F39-7675-D64B-8681-206A56BE0577}" type="presParOf" srcId="{0ACAF718-D8E8-F44D-AE27-D9B436DD5FEB}" destId="{77EFD90A-6C06-2845-9B90-17C9877AC12B}" srcOrd="1" destOrd="0" presId="urn:microsoft.com/office/officeart/2005/8/layout/hList1"/>
    <dgm:cxn modelId="{3B49942A-D93A-5C41-953D-3BFE652A792C}" type="presParOf" srcId="{0ACAF718-D8E8-F44D-AE27-D9B436DD5FEB}" destId="{1FBB86A2-4137-F445-96BA-B2132FE2F1E4}" srcOrd="2" destOrd="0" presId="urn:microsoft.com/office/officeart/2005/8/layout/hList1"/>
    <dgm:cxn modelId="{E41A428F-7B85-EC48-AC99-DAE5B4295EDA}" type="presParOf" srcId="{1FBB86A2-4137-F445-96BA-B2132FE2F1E4}" destId="{17A6C6E3-4BCE-044D-9E11-33EB400F2CA9}" srcOrd="0" destOrd="0" presId="urn:microsoft.com/office/officeart/2005/8/layout/hList1"/>
    <dgm:cxn modelId="{9B53CF36-5BA0-0843-BA7A-F9DFD7EF4F79}" type="presParOf" srcId="{1FBB86A2-4137-F445-96BA-B2132FE2F1E4}" destId="{B1092283-15C2-2147-91C7-1E5A58E1DD44}" srcOrd="1" destOrd="0" presId="urn:microsoft.com/office/officeart/2005/8/layout/hList1"/>
    <dgm:cxn modelId="{904B8611-3302-EE40-B722-821C63B88817}" type="presParOf" srcId="{0ACAF718-D8E8-F44D-AE27-D9B436DD5FEB}" destId="{55E73F44-0A5A-D448-80BC-100AFBDBD469}" srcOrd="3" destOrd="0" presId="urn:microsoft.com/office/officeart/2005/8/layout/hList1"/>
    <dgm:cxn modelId="{01B58E63-D9EA-1747-ADA5-A89AD74DB417}" type="presParOf" srcId="{0ACAF718-D8E8-F44D-AE27-D9B436DD5FEB}" destId="{B6486496-AE08-9C4E-AB0F-A112B630B31D}" srcOrd="4" destOrd="0" presId="urn:microsoft.com/office/officeart/2005/8/layout/hList1"/>
    <dgm:cxn modelId="{D73271C0-388C-0548-85F7-4B6F5CEAD7AA}" type="presParOf" srcId="{B6486496-AE08-9C4E-AB0F-A112B630B31D}" destId="{B21F55AF-B1CF-BA45-B079-A3A74FA4788B}" srcOrd="0" destOrd="0" presId="urn:microsoft.com/office/officeart/2005/8/layout/hList1"/>
    <dgm:cxn modelId="{F69570AC-F919-7E46-880E-019CB2CBFBA7}" type="presParOf" srcId="{B6486496-AE08-9C4E-AB0F-A112B630B31D}" destId="{367E49EE-4B55-7140-9E02-A85D9B5DD6E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A33C51-C5E9-4BAC-9B02-ACB77C08FECE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0BDB0A7-A3A7-46AA-A391-602F09A1C63F}">
      <dgm:prSet custT="1"/>
      <dgm:spPr/>
      <dgm:t>
        <a:bodyPr/>
        <a:lstStyle/>
        <a:p>
          <a:r>
            <a:rPr lang="en-US" sz="2400" dirty="0">
              <a:solidFill>
                <a:schemeClr val="tx2"/>
              </a:solidFill>
            </a:rPr>
            <a:t>Demand is projected to </a:t>
          </a:r>
          <a:r>
            <a:rPr lang="en-US" sz="2400" b="1" dirty="0">
              <a:solidFill>
                <a:schemeClr val="tx2"/>
              </a:solidFill>
            </a:rPr>
            <a:t>grow by 28% </a:t>
          </a:r>
          <a:r>
            <a:rPr lang="en-US" sz="2400" dirty="0">
              <a:solidFill>
                <a:schemeClr val="tx2"/>
              </a:solidFill>
            </a:rPr>
            <a:t>overall.</a:t>
          </a:r>
        </a:p>
      </dgm:t>
    </dgm:pt>
    <dgm:pt modelId="{D4B3E3B4-9ACC-45AB-AFD4-8772034BAD48}" type="parTrans" cxnId="{3D8955C0-BCE5-4E5B-BAA2-1055483A51A7}">
      <dgm:prSet/>
      <dgm:spPr/>
      <dgm:t>
        <a:bodyPr/>
        <a:lstStyle/>
        <a:p>
          <a:endParaRPr lang="en-US" sz="2000"/>
        </a:p>
      </dgm:t>
    </dgm:pt>
    <dgm:pt modelId="{1C6BD781-EE0B-4B38-A040-86FF20629B88}" type="sibTrans" cxnId="{3D8955C0-BCE5-4E5B-BAA2-1055483A51A7}">
      <dgm:prSet/>
      <dgm:spPr/>
      <dgm:t>
        <a:bodyPr/>
        <a:lstStyle/>
        <a:p>
          <a:endParaRPr lang="en-US" sz="2000"/>
        </a:p>
      </dgm:t>
    </dgm:pt>
    <dgm:pt modelId="{844C9ED6-FB4B-484E-8943-055E359EB307}">
      <dgm:prSet custT="1"/>
      <dgm:spPr/>
      <dgm:t>
        <a:bodyPr/>
        <a:lstStyle/>
        <a:p>
          <a:r>
            <a:rPr lang="en-US" sz="2400" dirty="0">
              <a:solidFill>
                <a:schemeClr val="tx2"/>
              </a:solidFill>
            </a:rPr>
            <a:t>Massachusetts’ projected growth is </a:t>
          </a:r>
          <a:r>
            <a:rPr lang="en-US" sz="2400" b="1" dirty="0">
              <a:solidFill>
                <a:schemeClr val="tx2"/>
              </a:solidFill>
            </a:rPr>
            <a:t>16%</a:t>
          </a:r>
          <a:r>
            <a:rPr lang="en-US" sz="2400" dirty="0">
              <a:solidFill>
                <a:schemeClr val="tx2"/>
              </a:solidFill>
            </a:rPr>
            <a:t>.</a:t>
          </a:r>
        </a:p>
      </dgm:t>
    </dgm:pt>
    <dgm:pt modelId="{150BF846-0C32-4A5C-9327-A39DEDFADC29}" type="parTrans" cxnId="{52BB3387-56C8-48BA-97F5-6DBB1A209AB5}">
      <dgm:prSet/>
      <dgm:spPr/>
      <dgm:t>
        <a:bodyPr/>
        <a:lstStyle/>
        <a:p>
          <a:endParaRPr lang="en-US" sz="2000"/>
        </a:p>
      </dgm:t>
    </dgm:pt>
    <dgm:pt modelId="{4D11EBEB-E205-4EE4-9BC9-8C08228E483F}" type="sibTrans" cxnId="{52BB3387-56C8-48BA-97F5-6DBB1A209AB5}">
      <dgm:prSet/>
      <dgm:spPr/>
      <dgm:t>
        <a:bodyPr/>
        <a:lstStyle/>
        <a:p>
          <a:endParaRPr lang="en-US" sz="2000"/>
        </a:p>
      </dgm:t>
    </dgm:pt>
    <dgm:pt modelId="{B861A98E-05C2-4A7D-9E8F-C8F8932C7154}">
      <dgm:prSet custT="1"/>
      <dgm:spPr/>
      <dgm:t>
        <a:bodyPr/>
        <a:lstStyle/>
        <a:p>
          <a:r>
            <a:rPr lang="en-US" sz="2400" dirty="0">
              <a:solidFill>
                <a:schemeClr val="tx2"/>
              </a:solidFill>
            </a:rPr>
            <a:t>New York’s projected growth is </a:t>
          </a:r>
          <a:r>
            <a:rPr lang="en-US" sz="2400" b="1" dirty="0">
              <a:solidFill>
                <a:schemeClr val="tx2"/>
              </a:solidFill>
            </a:rPr>
            <a:t>41%</a:t>
          </a:r>
          <a:r>
            <a:rPr lang="en-US" sz="2400" dirty="0">
              <a:solidFill>
                <a:schemeClr val="tx2"/>
              </a:solidFill>
            </a:rPr>
            <a:t>.</a:t>
          </a:r>
        </a:p>
      </dgm:t>
    </dgm:pt>
    <dgm:pt modelId="{BBB9784A-D277-4C70-ACAB-530B748067A2}" type="parTrans" cxnId="{6D070498-6BF9-4104-A628-74448FE0DA4D}">
      <dgm:prSet/>
      <dgm:spPr/>
      <dgm:t>
        <a:bodyPr/>
        <a:lstStyle/>
        <a:p>
          <a:endParaRPr lang="en-US" sz="2000"/>
        </a:p>
      </dgm:t>
    </dgm:pt>
    <dgm:pt modelId="{C429C20C-68D5-453B-9800-E48AEF31676F}" type="sibTrans" cxnId="{6D070498-6BF9-4104-A628-74448FE0DA4D}">
      <dgm:prSet/>
      <dgm:spPr/>
      <dgm:t>
        <a:bodyPr/>
        <a:lstStyle/>
        <a:p>
          <a:endParaRPr lang="en-US" sz="2000"/>
        </a:p>
      </dgm:t>
    </dgm:pt>
    <dgm:pt modelId="{741096A1-E885-4054-A144-22A3BF73C24F}">
      <dgm:prSet custT="1"/>
      <dgm:spPr/>
      <dgm:t>
        <a:bodyPr/>
        <a:lstStyle/>
        <a:p>
          <a:r>
            <a:rPr lang="en-US" sz="2400" dirty="0">
              <a:solidFill>
                <a:schemeClr val="tx2"/>
              </a:solidFill>
            </a:rPr>
            <a:t>The number of NP graduates each year has risen anywhere from </a:t>
          </a:r>
          <a:r>
            <a:rPr lang="en-US" sz="2400" b="1" dirty="0">
              <a:solidFill>
                <a:schemeClr val="tx2"/>
              </a:solidFill>
            </a:rPr>
            <a:t>6.5% to 14.2% </a:t>
          </a:r>
          <a:r>
            <a:rPr lang="en-US" sz="2400" dirty="0">
              <a:solidFill>
                <a:schemeClr val="tx2"/>
              </a:solidFill>
            </a:rPr>
            <a:t>each year since 2015.</a:t>
          </a:r>
        </a:p>
      </dgm:t>
    </dgm:pt>
    <dgm:pt modelId="{C8F283A1-FF31-44A1-BD3A-7E47FAEA6FB5}" type="parTrans" cxnId="{756F2213-F36F-4BDD-AF2E-DED4397F193B}">
      <dgm:prSet/>
      <dgm:spPr/>
      <dgm:t>
        <a:bodyPr/>
        <a:lstStyle/>
        <a:p>
          <a:endParaRPr lang="en-US" sz="2000"/>
        </a:p>
      </dgm:t>
    </dgm:pt>
    <dgm:pt modelId="{DA19655E-0DC5-493A-A977-7C18E90AD298}" type="sibTrans" cxnId="{756F2213-F36F-4BDD-AF2E-DED4397F193B}">
      <dgm:prSet/>
      <dgm:spPr/>
      <dgm:t>
        <a:bodyPr/>
        <a:lstStyle/>
        <a:p>
          <a:endParaRPr lang="en-US" sz="2000"/>
        </a:p>
      </dgm:t>
    </dgm:pt>
    <dgm:pt modelId="{825DD531-2702-4B50-B68F-7AB9B202B270}" type="pres">
      <dgm:prSet presAssocID="{2AA33C51-C5E9-4BAC-9B02-ACB77C08FECE}" presName="root" presStyleCnt="0">
        <dgm:presLayoutVars>
          <dgm:dir/>
          <dgm:resizeHandles val="exact"/>
        </dgm:presLayoutVars>
      </dgm:prSet>
      <dgm:spPr/>
    </dgm:pt>
    <dgm:pt modelId="{61673230-D7C3-4A5B-AFE3-2A08ABAE7A3A}" type="pres">
      <dgm:prSet presAssocID="{2AA33C51-C5E9-4BAC-9B02-ACB77C08FECE}" presName="container" presStyleCnt="0">
        <dgm:presLayoutVars>
          <dgm:dir/>
          <dgm:resizeHandles val="exact"/>
        </dgm:presLayoutVars>
      </dgm:prSet>
      <dgm:spPr/>
    </dgm:pt>
    <dgm:pt modelId="{0468C326-4BA1-4A49-8315-B251A4EC3CE1}" type="pres">
      <dgm:prSet presAssocID="{10BDB0A7-A3A7-46AA-A391-602F09A1C63F}" presName="compNode" presStyleCnt="0"/>
      <dgm:spPr/>
    </dgm:pt>
    <dgm:pt modelId="{34E1D712-EBEA-4A2C-9041-BE2D4056E31B}" type="pres">
      <dgm:prSet presAssocID="{10BDB0A7-A3A7-46AA-A391-602F09A1C63F}" presName="iconBgRect" presStyleLbl="bgShp" presStyleIdx="0" presStyleCnt="4"/>
      <dgm:spPr>
        <a:solidFill>
          <a:schemeClr val="accent3"/>
        </a:solidFill>
      </dgm:spPr>
    </dgm:pt>
    <dgm:pt modelId="{0637D050-D779-49F0-B835-BF7FCFA41B46}" type="pres">
      <dgm:prSet presAssocID="{10BDB0A7-A3A7-46AA-A391-602F09A1C63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6ADE2A0C-0495-4694-87E8-9CC4EAB48B52}" type="pres">
      <dgm:prSet presAssocID="{10BDB0A7-A3A7-46AA-A391-602F09A1C63F}" presName="spaceRect" presStyleCnt="0"/>
      <dgm:spPr/>
    </dgm:pt>
    <dgm:pt modelId="{091FAF7C-B9BE-4C1A-9A98-018C1240B1C7}" type="pres">
      <dgm:prSet presAssocID="{10BDB0A7-A3A7-46AA-A391-602F09A1C63F}" presName="textRect" presStyleLbl="revTx" presStyleIdx="0" presStyleCnt="4">
        <dgm:presLayoutVars>
          <dgm:chMax val="1"/>
          <dgm:chPref val="1"/>
        </dgm:presLayoutVars>
      </dgm:prSet>
      <dgm:spPr/>
    </dgm:pt>
    <dgm:pt modelId="{742AF9DC-BAD3-48D7-8ED7-2F1F3455547B}" type="pres">
      <dgm:prSet presAssocID="{1C6BD781-EE0B-4B38-A040-86FF20629B88}" presName="sibTrans" presStyleLbl="sibTrans2D1" presStyleIdx="0" presStyleCnt="0"/>
      <dgm:spPr/>
    </dgm:pt>
    <dgm:pt modelId="{969F6357-6752-438C-9672-AEF11CB00026}" type="pres">
      <dgm:prSet presAssocID="{844C9ED6-FB4B-484E-8943-055E359EB307}" presName="compNode" presStyleCnt="0"/>
      <dgm:spPr/>
    </dgm:pt>
    <dgm:pt modelId="{B7552C84-A94F-459A-B34A-0123AB72C1C7}" type="pres">
      <dgm:prSet presAssocID="{844C9ED6-FB4B-484E-8943-055E359EB307}" presName="iconBgRect" presStyleLbl="bgShp" presStyleIdx="1" presStyleCnt="4"/>
      <dgm:spPr>
        <a:solidFill>
          <a:schemeClr val="accent3"/>
        </a:solidFill>
      </dgm:spPr>
    </dgm:pt>
    <dgm:pt modelId="{8A0EE23C-699D-4799-BD85-E20109C272D3}" type="pres">
      <dgm:prSet presAssocID="{844C9ED6-FB4B-484E-8943-055E359EB30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C69796B2-0CBB-48A8-BE41-5D60DB53863C}" type="pres">
      <dgm:prSet presAssocID="{844C9ED6-FB4B-484E-8943-055E359EB307}" presName="spaceRect" presStyleCnt="0"/>
      <dgm:spPr/>
    </dgm:pt>
    <dgm:pt modelId="{275E379B-FE96-4F58-81C8-2F3316C9F34A}" type="pres">
      <dgm:prSet presAssocID="{844C9ED6-FB4B-484E-8943-055E359EB307}" presName="textRect" presStyleLbl="revTx" presStyleIdx="1" presStyleCnt="4">
        <dgm:presLayoutVars>
          <dgm:chMax val="1"/>
          <dgm:chPref val="1"/>
        </dgm:presLayoutVars>
      </dgm:prSet>
      <dgm:spPr/>
    </dgm:pt>
    <dgm:pt modelId="{ABBDA68B-D9C1-40C2-A4AC-D560764C33CD}" type="pres">
      <dgm:prSet presAssocID="{4D11EBEB-E205-4EE4-9BC9-8C08228E483F}" presName="sibTrans" presStyleLbl="sibTrans2D1" presStyleIdx="0" presStyleCnt="0"/>
      <dgm:spPr/>
    </dgm:pt>
    <dgm:pt modelId="{F3F489B5-7D62-477E-9532-B6A36B5C00EC}" type="pres">
      <dgm:prSet presAssocID="{B861A98E-05C2-4A7D-9E8F-C8F8932C7154}" presName="compNode" presStyleCnt="0"/>
      <dgm:spPr/>
    </dgm:pt>
    <dgm:pt modelId="{2C605B69-AC5C-4750-A6A4-0102544E80D3}" type="pres">
      <dgm:prSet presAssocID="{B861A98E-05C2-4A7D-9E8F-C8F8932C7154}" presName="iconBgRect" presStyleLbl="bgShp" presStyleIdx="2" presStyleCnt="4"/>
      <dgm:spPr>
        <a:solidFill>
          <a:schemeClr val="accent3"/>
        </a:solidFill>
      </dgm:spPr>
    </dgm:pt>
    <dgm:pt modelId="{56C2A25D-DE4A-41C1-B48F-95EF0007A182}" type="pres">
      <dgm:prSet presAssocID="{B861A98E-05C2-4A7D-9E8F-C8F8932C715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E22A66AB-69CB-45E6-85B7-718EFE50CF8D}" type="pres">
      <dgm:prSet presAssocID="{B861A98E-05C2-4A7D-9E8F-C8F8932C7154}" presName="spaceRect" presStyleCnt="0"/>
      <dgm:spPr/>
    </dgm:pt>
    <dgm:pt modelId="{DD98A012-601E-4D2A-9E75-F7F773BA5967}" type="pres">
      <dgm:prSet presAssocID="{B861A98E-05C2-4A7D-9E8F-C8F8932C7154}" presName="textRect" presStyleLbl="revTx" presStyleIdx="2" presStyleCnt="4">
        <dgm:presLayoutVars>
          <dgm:chMax val="1"/>
          <dgm:chPref val="1"/>
        </dgm:presLayoutVars>
      </dgm:prSet>
      <dgm:spPr/>
    </dgm:pt>
    <dgm:pt modelId="{431FBCF8-65CA-4902-A65B-D620F4039116}" type="pres">
      <dgm:prSet presAssocID="{C429C20C-68D5-453B-9800-E48AEF31676F}" presName="sibTrans" presStyleLbl="sibTrans2D1" presStyleIdx="0" presStyleCnt="0"/>
      <dgm:spPr/>
    </dgm:pt>
    <dgm:pt modelId="{DBDFCEA5-33FB-42D0-A27C-5D8A80A401AF}" type="pres">
      <dgm:prSet presAssocID="{741096A1-E885-4054-A144-22A3BF73C24F}" presName="compNode" presStyleCnt="0"/>
      <dgm:spPr/>
    </dgm:pt>
    <dgm:pt modelId="{9F464189-566A-4ED1-908B-360A6123D836}" type="pres">
      <dgm:prSet presAssocID="{741096A1-E885-4054-A144-22A3BF73C24F}" presName="iconBgRect" presStyleLbl="bgShp" presStyleIdx="3" presStyleCnt="4"/>
      <dgm:spPr>
        <a:solidFill>
          <a:schemeClr val="accent3"/>
        </a:solidFill>
      </dgm:spPr>
    </dgm:pt>
    <dgm:pt modelId="{B1EE255E-A074-4128-BA2C-F662A76755E6}" type="pres">
      <dgm:prSet presAssocID="{741096A1-E885-4054-A144-22A3BF73C24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F357F228-11B5-4D7C-924E-D6BCE58D1305}" type="pres">
      <dgm:prSet presAssocID="{741096A1-E885-4054-A144-22A3BF73C24F}" presName="spaceRect" presStyleCnt="0"/>
      <dgm:spPr/>
    </dgm:pt>
    <dgm:pt modelId="{6A0B5E76-88E8-49FC-A977-B44E42730269}" type="pres">
      <dgm:prSet presAssocID="{741096A1-E885-4054-A144-22A3BF73C24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12F7A0D-4034-429B-8B49-AFB3523AEC9B}" type="presOf" srcId="{844C9ED6-FB4B-484E-8943-055E359EB307}" destId="{275E379B-FE96-4F58-81C8-2F3316C9F34A}" srcOrd="0" destOrd="0" presId="urn:microsoft.com/office/officeart/2018/2/layout/IconCircleList"/>
    <dgm:cxn modelId="{756F2213-F36F-4BDD-AF2E-DED4397F193B}" srcId="{2AA33C51-C5E9-4BAC-9B02-ACB77C08FECE}" destId="{741096A1-E885-4054-A144-22A3BF73C24F}" srcOrd="3" destOrd="0" parTransId="{C8F283A1-FF31-44A1-BD3A-7E47FAEA6FB5}" sibTransId="{DA19655E-0DC5-493A-A977-7C18E90AD298}"/>
    <dgm:cxn modelId="{1C6DB015-A99A-45D1-96E3-AD987A8EA229}" type="presOf" srcId="{741096A1-E885-4054-A144-22A3BF73C24F}" destId="{6A0B5E76-88E8-49FC-A977-B44E42730269}" srcOrd="0" destOrd="0" presId="urn:microsoft.com/office/officeart/2018/2/layout/IconCircleList"/>
    <dgm:cxn modelId="{2962B11E-14BD-4B52-970C-C79BEF3D5ADB}" type="presOf" srcId="{2AA33C51-C5E9-4BAC-9B02-ACB77C08FECE}" destId="{825DD531-2702-4B50-B68F-7AB9B202B270}" srcOrd="0" destOrd="0" presId="urn:microsoft.com/office/officeart/2018/2/layout/IconCircleList"/>
    <dgm:cxn modelId="{E11AD642-6F14-47E0-801D-8AEF409E8081}" type="presOf" srcId="{4D11EBEB-E205-4EE4-9BC9-8C08228E483F}" destId="{ABBDA68B-D9C1-40C2-A4AC-D560764C33CD}" srcOrd="0" destOrd="0" presId="urn:microsoft.com/office/officeart/2018/2/layout/IconCircleList"/>
    <dgm:cxn modelId="{E6D39D7D-2CD3-4E51-AE69-E3E157189E24}" type="presOf" srcId="{10BDB0A7-A3A7-46AA-A391-602F09A1C63F}" destId="{091FAF7C-B9BE-4C1A-9A98-018C1240B1C7}" srcOrd="0" destOrd="0" presId="urn:microsoft.com/office/officeart/2018/2/layout/IconCircleList"/>
    <dgm:cxn modelId="{52BB3387-56C8-48BA-97F5-6DBB1A209AB5}" srcId="{2AA33C51-C5E9-4BAC-9B02-ACB77C08FECE}" destId="{844C9ED6-FB4B-484E-8943-055E359EB307}" srcOrd="1" destOrd="0" parTransId="{150BF846-0C32-4A5C-9327-A39DEDFADC29}" sibTransId="{4D11EBEB-E205-4EE4-9BC9-8C08228E483F}"/>
    <dgm:cxn modelId="{6D070498-6BF9-4104-A628-74448FE0DA4D}" srcId="{2AA33C51-C5E9-4BAC-9B02-ACB77C08FECE}" destId="{B861A98E-05C2-4A7D-9E8F-C8F8932C7154}" srcOrd="2" destOrd="0" parTransId="{BBB9784A-D277-4C70-ACAB-530B748067A2}" sibTransId="{C429C20C-68D5-453B-9800-E48AEF31676F}"/>
    <dgm:cxn modelId="{331257A1-8A1E-4E06-9374-9955DF88139C}" type="presOf" srcId="{C429C20C-68D5-453B-9800-E48AEF31676F}" destId="{431FBCF8-65CA-4902-A65B-D620F4039116}" srcOrd="0" destOrd="0" presId="urn:microsoft.com/office/officeart/2018/2/layout/IconCircleList"/>
    <dgm:cxn modelId="{3D8955C0-BCE5-4E5B-BAA2-1055483A51A7}" srcId="{2AA33C51-C5E9-4BAC-9B02-ACB77C08FECE}" destId="{10BDB0A7-A3A7-46AA-A391-602F09A1C63F}" srcOrd="0" destOrd="0" parTransId="{D4B3E3B4-9ACC-45AB-AFD4-8772034BAD48}" sibTransId="{1C6BD781-EE0B-4B38-A040-86FF20629B88}"/>
    <dgm:cxn modelId="{A3383CDA-07AF-4EF3-BE60-612876ABC6ED}" type="presOf" srcId="{1C6BD781-EE0B-4B38-A040-86FF20629B88}" destId="{742AF9DC-BAD3-48D7-8ED7-2F1F3455547B}" srcOrd="0" destOrd="0" presId="urn:microsoft.com/office/officeart/2018/2/layout/IconCircleList"/>
    <dgm:cxn modelId="{D21C74F5-369A-4618-88BC-FCF21904106E}" type="presOf" srcId="{B861A98E-05C2-4A7D-9E8F-C8F8932C7154}" destId="{DD98A012-601E-4D2A-9E75-F7F773BA5967}" srcOrd="0" destOrd="0" presId="urn:microsoft.com/office/officeart/2018/2/layout/IconCircleList"/>
    <dgm:cxn modelId="{0207996A-29E8-4B8C-8BB3-A41E75576E33}" type="presParOf" srcId="{825DD531-2702-4B50-B68F-7AB9B202B270}" destId="{61673230-D7C3-4A5B-AFE3-2A08ABAE7A3A}" srcOrd="0" destOrd="0" presId="urn:microsoft.com/office/officeart/2018/2/layout/IconCircleList"/>
    <dgm:cxn modelId="{87A745EB-8A80-4F47-B4BF-A5E54647C5B4}" type="presParOf" srcId="{61673230-D7C3-4A5B-AFE3-2A08ABAE7A3A}" destId="{0468C326-4BA1-4A49-8315-B251A4EC3CE1}" srcOrd="0" destOrd="0" presId="urn:microsoft.com/office/officeart/2018/2/layout/IconCircleList"/>
    <dgm:cxn modelId="{11BAD237-4EE1-41E3-8C4E-28D3F94C56A1}" type="presParOf" srcId="{0468C326-4BA1-4A49-8315-B251A4EC3CE1}" destId="{34E1D712-EBEA-4A2C-9041-BE2D4056E31B}" srcOrd="0" destOrd="0" presId="urn:microsoft.com/office/officeart/2018/2/layout/IconCircleList"/>
    <dgm:cxn modelId="{9FAAD21F-4D95-44DC-8DF9-5C5EF1239106}" type="presParOf" srcId="{0468C326-4BA1-4A49-8315-B251A4EC3CE1}" destId="{0637D050-D779-49F0-B835-BF7FCFA41B46}" srcOrd="1" destOrd="0" presId="urn:microsoft.com/office/officeart/2018/2/layout/IconCircleList"/>
    <dgm:cxn modelId="{3F5D4A44-371C-4855-8857-134D044D9CF1}" type="presParOf" srcId="{0468C326-4BA1-4A49-8315-B251A4EC3CE1}" destId="{6ADE2A0C-0495-4694-87E8-9CC4EAB48B52}" srcOrd="2" destOrd="0" presId="urn:microsoft.com/office/officeart/2018/2/layout/IconCircleList"/>
    <dgm:cxn modelId="{28EF34E4-8953-44CD-8122-F32CEA75713D}" type="presParOf" srcId="{0468C326-4BA1-4A49-8315-B251A4EC3CE1}" destId="{091FAF7C-B9BE-4C1A-9A98-018C1240B1C7}" srcOrd="3" destOrd="0" presId="urn:microsoft.com/office/officeart/2018/2/layout/IconCircleList"/>
    <dgm:cxn modelId="{73C530E8-0079-47C9-8896-A1D2F28DFB1A}" type="presParOf" srcId="{61673230-D7C3-4A5B-AFE3-2A08ABAE7A3A}" destId="{742AF9DC-BAD3-48D7-8ED7-2F1F3455547B}" srcOrd="1" destOrd="0" presId="urn:microsoft.com/office/officeart/2018/2/layout/IconCircleList"/>
    <dgm:cxn modelId="{D11A2B55-CC8A-4FB6-B52F-020DF9691387}" type="presParOf" srcId="{61673230-D7C3-4A5B-AFE3-2A08ABAE7A3A}" destId="{969F6357-6752-438C-9672-AEF11CB00026}" srcOrd="2" destOrd="0" presId="urn:microsoft.com/office/officeart/2018/2/layout/IconCircleList"/>
    <dgm:cxn modelId="{ABE1932D-518E-4041-BFDC-B9EF2A87D7E7}" type="presParOf" srcId="{969F6357-6752-438C-9672-AEF11CB00026}" destId="{B7552C84-A94F-459A-B34A-0123AB72C1C7}" srcOrd="0" destOrd="0" presId="urn:microsoft.com/office/officeart/2018/2/layout/IconCircleList"/>
    <dgm:cxn modelId="{0EDD9030-D71F-417A-AEC3-712ABCEA91CF}" type="presParOf" srcId="{969F6357-6752-438C-9672-AEF11CB00026}" destId="{8A0EE23C-699D-4799-BD85-E20109C272D3}" srcOrd="1" destOrd="0" presId="urn:microsoft.com/office/officeart/2018/2/layout/IconCircleList"/>
    <dgm:cxn modelId="{DC46B05B-1FBE-4046-90C1-A5525C79B58E}" type="presParOf" srcId="{969F6357-6752-438C-9672-AEF11CB00026}" destId="{C69796B2-0CBB-48A8-BE41-5D60DB53863C}" srcOrd="2" destOrd="0" presId="urn:microsoft.com/office/officeart/2018/2/layout/IconCircleList"/>
    <dgm:cxn modelId="{5888C4BC-9BDE-4486-9A98-0EED7A86E9AF}" type="presParOf" srcId="{969F6357-6752-438C-9672-AEF11CB00026}" destId="{275E379B-FE96-4F58-81C8-2F3316C9F34A}" srcOrd="3" destOrd="0" presId="urn:microsoft.com/office/officeart/2018/2/layout/IconCircleList"/>
    <dgm:cxn modelId="{772BE4D4-E81E-432C-9A9D-4C7303AC3889}" type="presParOf" srcId="{61673230-D7C3-4A5B-AFE3-2A08ABAE7A3A}" destId="{ABBDA68B-D9C1-40C2-A4AC-D560764C33CD}" srcOrd="3" destOrd="0" presId="urn:microsoft.com/office/officeart/2018/2/layout/IconCircleList"/>
    <dgm:cxn modelId="{1DCF65C8-85BE-4876-A906-0FA57A9C581E}" type="presParOf" srcId="{61673230-D7C3-4A5B-AFE3-2A08ABAE7A3A}" destId="{F3F489B5-7D62-477E-9532-B6A36B5C00EC}" srcOrd="4" destOrd="0" presId="urn:microsoft.com/office/officeart/2018/2/layout/IconCircleList"/>
    <dgm:cxn modelId="{A9796298-F87E-43A8-AAAE-96C8D6F92188}" type="presParOf" srcId="{F3F489B5-7D62-477E-9532-B6A36B5C00EC}" destId="{2C605B69-AC5C-4750-A6A4-0102544E80D3}" srcOrd="0" destOrd="0" presId="urn:microsoft.com/office/officeart/2018/2/layout/IconCircleList"/>
    <dgm:cxn modelId="{2F4D7C53-FD77-42A6-BB28-1F4080DB2CAF}" type="presParOf" srcId="{F3F489B5-7D62-477E-9532-B6A36B5C00EC}" destId="{56C2A25D-DE4A-41C1-B48F-95EF0007A182}" srcOrd="1" destOrd="0" presId="urn:microsoft.com/office/officeart/2018/2/layout/IconCircleList"/>
    <dgm:cxn modelId="{C1C2C14A-B030-49A1-BB42-6A29E2D5D48A}" type="presParOf" srcId="{F3F489B5-7D62-477E-9532-B6A36B5C00EC}" destId="{E22A66AB-69CB-45E6-85B7-718EFE50CF8D}" srcOrd="2" destOrd="0" presId="urn:microsoft.com/office/officeart/2018/2/layout/IconCircleList"/>
    <dgm:cxn modelId="{B2974D11-D35D-4041-A863-AC3F8BB5A445}" type="presParOf" srcId="{F3F489B5-7D62-477E-9532-B6A36B5C00EC}" destId="{DD98A012-601E-4D2A-9E75-F7F773BA5967}" srcOrd="3" destOrd="0" presId="urn:microsoft.com/office/officeart/2018/2/layout/IconCircleList"/>
    <dgm:cxn modelId="{8C6E49FE-F141-4D3A-9F31-C0C2BBF122DD}" type="presParOf" srcId="{61673230-D7C3-4A5B-AFE3-2A08ABAE7A3A}" destId="{431FBCF8-65CA-4902-A65B-D620F4039116}" srcOrd="5" destOrd="0" presId="urn:microsoft.com/office/officeart/2018/2/layout/IconCircleList"/>
    <dgm:cxn modelId="{DE161131-370C-4BF9-97A5-AAD96B729D89}" type="presParOf" srcId="{61673230-D7C3-4A5B-AFE3-2A08ABAE7A3A}" destId="{DBDFCEA5-33FB-42D0-A27C-5D8A80A401AF}" srcOrd="6" destOrd="0" presId="urn:microsoft.com/office/officeart/2018/2/layout/IconCircleList"/>
    <dgm:cxn modelId="{B3164FF0-9E00-466D-ACB5-8F32F5181A92}" type="presParOf" srcId="{DBDFCEA5-33FB-42D0-A27C-5D8A80A401AF}" destId="{9F464189-566A-4ED1-908B-360A6123D836}" srcOrd="0" destOrd="0" presId="urn:microsoft.com/office/officeart/2018/2/layout/IconCircleList"/>
    <dgm:cxn modelId="{34CFC7B9-23B2-4D83-B566-EA3A24F77CCA}" type="presParOf" srcId="{DBDFCEA5-33FB-42D0-A27C-5D8A80A401AF}" destId="{B1EE255E-A074-4128-BA2C-F662A76755E6}" srcOrd="1" destOrd="0" presId="urn:microsoft.com/office/officeart/2018/2/layout/IconCircleList"/>
    <dgm:cxn modelId="{8FAF11F2-1580-4B0A-8A68-DE04431E16E1}" type="presParOf" srcId="{DBDFCEA5-33FB-42D0-A27C-5D8A80A401AF}" destId="{F357F228-11B5-4D7C-924E-D6BCE58D1305}" srcOrd="2" destOrd="0" presId="urn:microsoft.com/office/officeart/2018/2/layout/IconCircleList"/>
    <dgm:cxn modelId="{28297684-B4DB-43FF-97A7-D68DFD3A5A27}" type="presParOf" srcId="{DBDFCEA5-33FB-42D0-A27C-5D8A80A401AF}" destId="{6A0B5E76-88E8-49FC-A977-B44E4273026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946F75-534F-419D-B176-0CF072E5C02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FD5AE6D-8410-407D-A635-B491A29361B3}">
      <dgm:prSet custT="1"/>
      <dgm:spPr/>
      <dgm:t>
        <a:bodyPr/>
        <a:lstStyle/>
        <a:p>
          <a:r>
            <a:rPr lang="en-US" sz="2400" b="1" dirty="0">
              <a:solidFill>
                <a:schemeClr val="accent1"/>
              </a:solidFill>
            </a:rPr>
            <a:t>70%</a:t>
          </a:r>
          <a:r>
            <a:rPr lang="en-US" sz="2400" dirty="0">
              <a:solidFill>
                <a:schemeClr val="tx2"/>
              </a:solidFill>
            </a:rPr>
            <a:t> of practicing NPs deliver primary care.</a:t>
          </a:r>
        </a:p>
      </dgm:t>
    </dgm:pt>
    <dgm:pt modelId="{78A5FCFA-6C98-4D1F-B9BA-2134641F49E2}" type="parTrans" cxnId="{513E1595-5FED-431B-905D-8292360A7DB4}">
      <dgm:prSet/>
      <dgm:spPr/>
      <dgm:t>
        <a:bodyPr/>
        <a:lstStyle/>
        <a:p>
          <a:endParaRPr lang="en-US" sz="3200" spc="0"/>
        </a:p>
      </dgm:t>
    </dgm:pt>
    <dgm:pt modelId="{CE1CA730-9FFE-4366-A879-E2EFE2E3555A}" type="sibTrans" cxnId="{513E1595-5FED-431B-905D-8292360A7DB4}">
      <dgm:prSet/>
      <dgm:spPr/>
      <dgm:t>
        <a:bodyPr/>
        <a:lstStyle/>
        <a:p>
          <a:endParaRPr lang="en-US" sz="3200" spc="0"/>
        </a:p>
      </dgm:t>
    </dgm:pt>
    <dgm:pt modelId="{271389CA-4A32-4E75-BE6A-160CC71C79CA}">
      <dgm:prSet custT="1"/>
      <dgm:spPr/>
      <dgm:t>
        <a:bodyPr/>
        <a:lstStyle/>
        <a:p>
          <a:r>
            <a:rPr lang="en-US" sz="2400" b="1" spc="0" dirty="0">
              <a:solidFill>
                <a:schemeClr val="accent1"/>
              </a:solidFill>
            </a:rPr>
            <a:t>88%</a:t>
          </a:r>
          <a:r>
            <a:rPr lang="en-US" sz="2400" spc="0" dirty="0">
              <a:solidFill>
                <a:schemeClr val="tx2"/>
              </a:solidFill>
            </a:rPr>
            <a:t> of NPs are </a:t>
          </a:r>
          <a:r>
            <a:rPr lang="en-US" sz="2400" dirty="0">
              <a:solidFill>
                <a:schemeClr val="tx2"/>
              </a:solidFill>
            </a:rPr>
            <a:t>educated and prepared in primary care delivery.</a:t>
          </a:r>
          <a:endParaRPr lang="en-US" sz="2400" spc="0" dirty="0">
            <a:solidFill>
              <a:schemeClr val="tx2"/>
            </a:solidFill>
          </a:endParaRPr>
        </a:p>
      </dgm:t>
    </dgm:pt>
    <dgm:pt modelId="{46210496-E892-4CDD-A57C-903D73537518}" type="parTrans" cxnId="{8E89D686-5BE4-4F83-B7A9-F4C937D87AD9}">
      <dgm:prSet/>
      <dgm:spPr/>
      <dgm:t>
        <a:bodyPr/>
        <a:lstStyle/>
        <a:p>
          <a:endParaRPr lang="en-US" sz="3200" spc="0"/>
        </a:p>
      </dgm:t>
    </dgm:pt>
    <dgm:pt modelId="{BB88238A-BE3D-41E5-928E-9B33C118F500}" type="sibTrans" cxnId="{8E89D686-5BE4-4F83-B7A9-F4C937D87AD9}">
      <dgm:prSet/>
      <dgm:spPr/>
      <dgm:t>
        <a:bodyPr/>
        <a:lstStyle/>
        <a:p>
          <a:endParaRPr lang="en-US" sz="3200" spc="0"/>
        </a:p>
      </dgm:t>
    </dgm:pt>
    <dgm:pt modelId="{B76D047C-B79A-40BC-B2C5-7844909C3C85}" type="pres">
      <dgm:prSet presAssocID="{B6946F75-534F-419D-B176-0CF072E5C02E}" presName="root" presStyleCnt="0">
        <dgm:presLayoutVars>
          <dgm:dir/>
          <dgm:resizeHandles val="exact"/>
        </dgm:presLayoutVars>
      </dgm:prSet>
      <dgm:spPr/>
    </dgm:pt>
    <dgm:pt modelId="{DE80243B-8124-4664-BF3B-F28A1FCFAAB5}" type="pres">
      <dgm:prSet presAssocID="{AFD5AE6D-8410-407D-A635-B491A29361B3}" presName="compNode" presStyleCnt="0"/>
      <dgm:spPr/>
    </dgm:pt>
    <dgm:pt modelId="{44FBBE68-95A6-46B4-A32A-2C8DBF06F374}" type="pres">
      <dgm:prSet presAssocID="{AFD5AE6D-8410-407D-A635-B491A29361B3}" presName="iconBgRect" presStyleLbl="bgShp" presStyleIdx="0" presStyleCnt="2"/>
      <dgm:spPr/>
    </dgm:pt>
    <dgm:pt modelId="{151A2DEE-31AB-4A14-B0F5-51D32C335247}" type="pres">
      <dgm:prSet presAssocID="{AFD5AE6D-8410-407D-A635-B491A29361B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DF1B5C4-D953-45BA-A14E-B54DCCDEF34F}" type="pres">
      <dgm:prSet presAssocID="{AFD5AE6D-8410-407D-A635-B491A29361B3}" presName="spaceRect" presStyleCnt="0"/>
      <dgm:spPr/>
    </dgm:pt>
    <dgm:pt modelId="{6611FEEA-4640-434A-A90C-2E20062ED67C}" type="pres">
      <dgm:prSet presAssocID="{AFD5AE6D-8410-407D-A635-B491A29361B3}" presName="textRect" presStyleLbl="revTx" presStyleIdx="0" presStyleCnt="2">
        <dgm:presLayoutVars>
          <dgm:chMax val="1"/>
          <dgm:chPref val="1"/>
        </dgm:presLayoutVars>
      </dgm:prSet>
      <dgm:spPr/>
    </dgm:pt>
    <dgm:pt modelId="{1C665933-F6A7-4897-A278-20CD36836299}" type="pres">
      <dgm:prSet presAssocID="{CE1CA730-9FFE-4366-A879-E2EFE2E3555A}" presName="sibTrans" presStyleCnt="0"/>
      <dgm:spPr/>
    </dgm:pt>
    <dgm:pt modelId="{3A1E911E-0C81-4E2B-B4C6-F407D5865B28}" type="pres">
      <dgm:prSet presAssocID="{271389CA-4A32-4E75-BE6A-160CC71C79CA}" presName="compNode" presStyleCnt="0"/>
      <dgm:spPr/>
    </dgm:pt>
    <dgm:pt modelId="{FCDB58C5-FB06-4009-8BAB-DDDC73B317AA}" type="pres">
      <dgm:prSet presAssocID="{271389CA-4A32-4E75-BE6A-160CC71C79CA}" presName="iconBgRect" presStyleLbl="bgShp" presStyleIdx="1" presStyleCnt="2"/>
      <dgm:spPr/>
    </dgm:pt>
    <dgm:pt modelId="{8A0FBDFD-9D08-442B-867D-7D1E74320E5F}" type="pres">
      <dgm:prSet presAssocID="{271389CA-4A32-4E75-BE6A-160CC71C79C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FACB3A26-98C7-4097-AF94-2135680E085B}" type="pres">
      <dgm:prSet presAssocID="{271389CA-4A32-4E75-BE6A-160CC71C79CA}" presName="spaceRect" presStyleCnt="0"/>
      <dgm:spPr/>
    </dgm:pt>
    <dgm:pt modelId="{C1304ADE-50A8-4FED-81A5-27A7A6C4D02E}" type="pres">
      <dgm:prSet presAssocID="{271389CA-4A32-4E75-BE6A-160CC71C79C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A82956F-11CD-474D-BBAC-9A04F7D50559}" type="presOf" srcId="{271389CA-4A32-4E75-BE6A-160CC71C79CA}" destId="{C1304ADE-50A8-4FED-81A5-27A7A6C4D02E}" srcOrd="0" destOrd="0" presId="urn:microsoft.com/office/officeart/2018/5/layout/IconCircleLabelList"/>
    <dgm:cxn modelId="{A3B39871-01E1-486F-AB4F-50C8E6204754}" type="presOf" srcId="{AFD5AE6D-8410-407D-A635-B491A29361B3}" destId="{6611FEEA-4640-434A-A90C-2E20062ED67C}" srcOrd="0" destOrd="0" presId="urn:microsoft.com/office/officeart/2018/5/layout/IconCircleLabelList"/>
    <dgm:cxn modelId="{8E89D686-5BE4-4F83-B7A9-F4C937D87AD9}" srcId="{B6946F75-534F-419D-B176-0CF072E5C02E}" destId="{271389CA-4A32-4E75-BE6A-160CC71C79CA}" srcOrd="1" destOrd="0" parTransId="{46210496-E892-4CDD-A57C-903D73537518}" sibTransId="{BB88238A-BE3D-41E5-928E-9B33C118F500}"/>
    <dgm:cxn modelId="{A10E0687-2F8F-41BF-A732-BBF5F36B808A}" type="presOf" srcId="{B6946F75-534F-419D-B176-0CF072E5C02E}" destId="{B76D047C-B79A-40BC-B2C5-7844909C3C85}" srcOrd="0" destOrd="0" presId="urn:microsoft.com/office/officeart/2018/5/layout/IconCircleLabelList"/>
    <dgm:cxn modelId="{513E1595-5FED-431B-905D-8292360A7DB4}" srcId="{B6946F75-534F-419D-B176-0CF072E5C02E}" destId="{AFD5AE6D-8410-407D-A635-B491A29361B3}" srcOrd="0" destOrd="0" parTransId="{78A5FCFA-6C98-4D1F-B9BA-2134641F49E2}" sibTransId="{CE1CA730-9FFE-4366-A879-E2EFE2E3555A}"/>
    <dgm:cxn modelId="{F05968D2-F090-4482-B256-C25BC2D21C7F}" type="presParOf" srcId="{B76D047C-B79A-40BC-B2C5-7844909C3C85}" destId="{DE80243B-8124-4664-BF3B-F28A1FCFAAB5}" srcOrd="0" destOrd="0" presId="urn:microsoft.com/office/officeart/2018/5/layout/IconCircleLabelList"/>
    <dgm:cxn modelId="{BF52684C-588A-4F36-ADB6-ED24E32EC726}" type="presParOf" srcId="{DE80243B-8124-4664-BF3B-F28A1FCFAAB5}" destId="{44FBBE68-95A6-46B4-A32A-2C8DBF06F374}" srcOrd="0" destOrd="0" presId="urn:microsoft.com/office/officeart/2018/5/layout/IconCircleLabelList"/>
    <dgm:cxn modelId="{48A269EB-33D9-4072-B2A9-BEA663CA1C44}" type="presParOf" srcId="{DE80243B-8124-4664-BF3B-F28A1FCFAAB5}" destId="{151A2DEE-31AB-4A14-B0F5-51D32C335247}" srcOrd="1" destOrd="0" presId="urn:microsoft.com/office/officeart/2018/5/layout/IconCircleLabelList"/>
    <dgm:cxn modelId="{F919AEC5-C2AA-4F3A-8727-8D4C88618DF0}" type="presParOf" srcId="{DE80243B-8124-4664-BF3B-F28A1FCFAAB5}" destId="{FDF1B5C4-D953-45BA-A14E-B54DCCDEF34F}" srcOrd="2" destOrd="0" presId="urn:microsoft.com/office/officeart/2018/5/layout/IconCircleLabelList"/>
    <dgm:cxn modelId="{300A9E92-5580-4CE2-86BB-65FC927D4AE0}" type="presParOf" srcId="{DE80243B-8124-4664-BF3B-F28A1FCFAAB5}" destId="{6611FEEA-4640-434A-A90C-2E20062ED67C}" srcOrd="3" destOrd="0" presId="urn:microsoft.com/office/officeart/2018/5/layout/IconCircleLabelList"/>
    <dgm:cxn modelId="{4D26F1D6-BFFE-4EED-AC94-F13958915AA0}" type="presParOf" srcId="{B76D047C-B79A-40BC-B2C5-7844909C3C85}" destId="{1C665933-F6A7-4897-A278-20CD36836299}" srcOrd="1" destOrd="0" presId="urn:microsoft.com/office/officeart/2018/5/layout/IconCircleLabelList"/>
    <dgm:cxn modelId="{F0E4F596-E0EA-45AE-AB7A-C29928635468}" type="presParOf" srcId="{B76D047C-B79A-40BC-B2C5-7844909C3C85}" destId="{3A1E911E-0C81-4E2B-B4C6-F407D5865B28}" srcOrd="2" destOrd="0" presId="urn:microsoft.com/office/officeart/2018/5/layout/IconCircleLabelList"/>
    <dgm:cxn modelId="{45E282A7-6612-4002-8F2B-5BFB40D989F0}" type="presParOf" srcId="{3A1E911E-0C81-4E2B-B4C6-F407D5865B28}" destId="{FCDB58C5-FB06-4009-8BAB-DDDC73B317AA}" srcOrd="0" destOrd="0" presId="urn:microsoft.com/office/officeart/2018/5/layout/IconCircleLabelList"/>
    <dgm:cxn modelId="{18E7A79A-97DD-4A6F-8245-8D8DC5A34367}" type="presParOf" srcId="{3A1E911E-0C81-4E2B-B4C6-F407D5865B28}" destId="{8A0FBDFD-9D08-442B-867D-7D1E74320E5F}" srcOrd="1" destOrd="0" presId="urn:microsoft.com/office/officeart/2018/5/layout/IconCircleLabelList"/>
    <dgm:cxn modelId="{EA7356B1-D113-4C98-B89E-64EEFCE803B8}" type="presParOf" srcId="{3A1E911E-0C81-4E2B-B4C6-F407D5865B28}" destId="{FACB3A26-98C7-4097-AF94-2135680E085B}" srcOrd="2" destOrd="0" presId="urn:microsoft.com/office/officeart/2018/5/layout/IconCircleLabelList"/>
    <dgm:cxn modelId="{4A53E6EF-CB28-42C8-BDB7-3260AEE83235}" type="presParOf" srcId="{3A1E911E-0C81-4E2B-B4C6-F407D5865B28}" destId="{C1304ADE-50A8-4FED-81A5-27A7A6C4D02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8D77EB-AB3E-44A2-9662-5CE9C9E4F4E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D2D03D3-B4EB-49E2-984B-137344A42FAE}">
      <dgm:prSet custT="1"/>
      <dgm:spPr/>
      <dgm:t>
        <a:bodyPr/>
        <a:lstStyle/>
        <a:p>
          <a:r>
            <a:rPr lang="en-US" sz="3600" dirty="0">
              <a:solidFill>
                <a:schemeClr val="tx2"/>
              </a:solidFill>
            </a:rPr>
            <a:t>Full practice authority in Massachusetts.</a:t>
          </a:r>
        </a:p>
      </dgm:t>
    </dgm:pt>
    <dgm:pt modelId="{4D2327CC-BF39-4175-BC76-C41DDCBBA711}" type="parTrans" cxnId="{97C87FE5-D8F9-43BB-8F97-BE081FFACE59}">
      <dgm:prSet/>
      <dgm:spPr/>
      <dgm:t>
        <a:bodyPr/>
        <a:lstStyle/>
        <a:p>
          <a:endParaRPr lang="en-US" sz="1400"/>
        </a:p>
      </dgm:t>
    </dgm:pt>
    <dgm:pt modelId="{87D23642-42B9-4A32-AD63-CB13DC67C4B5}" type="sibTrans" cxnId="{97C87FE5-D8F9-43BB-8F97-BE081FFACE59}">
      <dgm:prSet/>
      <dgm:spPr/>
      <dgm:t>
        <a:bodyPr/>
        <a:lstStyle/>
        <a:p>
          <a:endParaRPr lang="en-US" sz="1400"/>
        </a:p>
      </dgm:t>
    </dgm:pt>
    <dgm:pt modelId="{F8A61FEC-E5FA-429D-9F51-AA0828016ABB}">
      <dgm:prSet custT="1"/>
      <dgm:spPr/>
      <dgm:t>
        <a:bodyPr/>
        <a:lstStyle/>
        <a:p>
          <a:r>
            <a:rPr lang="en-US" sz="3600" dirty="0">
              <a:solidFill>
                <a:schemeClr val="tx2"/>
              </a:solidFill>
            </a:rPr>
            <a:t>The quality of care provided by nurse practitioners is equal to or better than that provided by primary care physicians.</a:t>
          </a:r>
        </a:p>
      </dgm:t>
    </dgm:pt>
    <dgm:pt modelId="{D2F7C51C-4B7B-4155-B91C-5A1003AC7FEA}" type="parTrans" cxnId="{598F081A-F970-4B4F-A056-5106DDDD1F5F}">
      <dgm:prSet/>
      <dgm:spPr/>
      <dgm:t>
        <a:bodyPr/>
        <a:lstStyle/>
        <a:p>
          <a:endParaRPr lang="en-US" sz="1400"/>
        </a:p>
      </dgm:t>
    </dgm:pt>
    <dgm:pt modelId="{C95586E1-9645-46C9-B6AF-9A7796041842}" type="sibTrans" cxnId="{598F081A-F970-4B4F-A056-5106DDDD1F5F}">
      <dgm:prSet/>
      <dgm:spPr/>
      <dgm:t>
        <a:bodyPr/>
        <a:lstStyle/>
        <a:p>
          <a:endParaRPr lang="en-US" sz="1400"/>
        </a:p>
      </dgm:t>
    </dgm:pt>
    <dgm:pt modelId="{2E231A29-75DA-44C4-9AE9-39F75EB5A9CD}" type="pres">
      <dgm:prSet presAssocID="{338D77EB-AB3E-44A2-9662-5CE9C9E4F4E1}" presName="linear" presStyleCnt="0">
        <dgm:presLayoutVars>
          <dgm:animLvl val="lvl"/>
          <dgm:resizeHandles val="exact"/>
        </dgm:presLayoutVars>
      </dgm:prSet>
      <dgm:spPr/>
    </dgm:pt>
    <dgm:pt modelId="{F50971D7-292F-49F8-9D70-867C7E958141}" type="pres">
      <dgm:prSet presAssocID="{6D2D03D3-B4EB-49E2-984B-137344A42FA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AC81E18-3721-4273-9BBF-225B43CD117B}" type="pres">
      <dgm:prSet presAssocID="{87D23642-42B9-4A32-AD63-CB13DC67C4B5}" presName="spacer" presStyleCnt="0"/>
      <dgm:spPr/>
    </dgm:pt>
    <dgm:pt modelId="{4E7DC176-5DF5-4C7A-9623-27C962A028E6}" type="pres">
      <dgm:prSet presAssocID="{F8A61FEC-E5FA-429D-9F51-AA0828016AB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98F081A-F970-4B4F-A056-5106DDDD1F5F}" srcId="{338D77EB-AB3E-44A2-9662-5CE9C9E4F4E1}" destId="{F8A61FEC-E5FA-429D-9F51-AA0828016ABB}" srcOrd="1" destOrd="0" parTransId="{D2F7C51C-4B7B-4155-B91C-5A1003AC7FEA}" sibTransId="{C95586E1-9645-46C9-B6AF-9A7796041842}"/>
    <dgm:cxn modelId="{CB191E1E-A9B1-4068-A390-5329088D8241}" type="presOf" srcId="{F8A61FEC-E5FA-429D-9F51-AA0828016ABB}" destId="{4E7DC176-5DF5-4C7A-9623-27C962A028E6}" srcOrd="0" destOrd="0" presId="urn:microsoft.com/office/officeart/2005/8/layout/vList2"/>
    <dgm:cxn modelId="{B4CA4F81-3458-4180-8A85-AD5DF5A79927}" type="presOf" srcId="{6D2D03D3-B4EB-49E2-984B-137344A42FAE}" destId="{F50971D7-292F-49F8-9D70-867C7E958141}" srcOrd="0" destOrd="0" presId="urn:microsoft.com/office/officeart/2005/8/layout/vList2"/>
    <dgm:cxn modelId="{907A66AA-793E-487C-8137-C7113A3A792E}" type="presOf" srcId="{338D77EB-AB3E-44A2-9662-5CE9C9E4F4E1}" destId="{2E231A29-75DA-44C4-9AE9-39F75EB5A9CD}" srcOrd="0" destOrd="0" presId="urn:microsoft.com/office/officeart/2005/8/layout/vList2"/>
    <dgm:cxn modelId="{97C87FE5-D8F9-43BB-8F97-BE081FFACE59}" srcId="{338D77EB-AB3E-44A2-9662-5CE9C9E4F4E1}" destId="{6D2D03D3-B4EB-49E2-984B-137344A42FAE}" srcOrd="0" destOrd="0" parTransId="{4D2327CC-BF39-4175-BC76-C41DDCBBA711}" sibTransId="{87D23642-42B9-4A32-AD63-CB13DC67C4B5}"/>
    <dgm:cxn modelId="{CA3BA53D-AB1A-40C2-AA6D-1BCFA5462A8D}" type="presParOf" srcId="{2E231A29-75DA-44C4-9AE9-39F75EB5A9CD}" destId="{F50971D7-292F-49F8-9D70-867C7E958141}" srcOrd="0" destOrd="0" presId="urn:microsoft.com/office/officeart/2005/8/layout/vList2"/>
    <dgm:cxn modelId="{F5EB6714-DE95-4EA9-80ED-230D5D513B8C}" type="presParOf" srcId="{2E231A29-75DA-44C4-9AE9-39F75EB5A9CD}" destId="{4AC81E18-3721-4273-9BBF-225B43CD117B}" srcOrd="1" destOrd="0" presId="urn:microsoft.com/office/officeart/2005/8/layout/vList2"/>
    <dgm:cxn modelId="{1B055F48-36B6-47E9-9380-1F81CECB98FA}" type="presParOf" srcId="{2E231A29-75DA-44C4-9AE9-39F75EB5A9CD}" destId="{4E7DC176-5DF5-4C7A-9623-27C962A028E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577B78-A9AA-45B4-9CEC-3E875F685D3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57A77C-2F67-42A8-B36D-BF4046CD4A99}">
      <dgm:prSet/>
      <dgm:spPr>
        <a:solidFill>
          <a:schemeClr val="lt1">
            <a:hueOff val="0"/>
            <a:satOff val="0"/>
            <a:lumOff val="0"/>
            <a:alpha val="93000"/>
          </a:schemeClr>
        </a:solidFill>
      </dgm:spPr>
      <dgm:t>
        <a:bodyPr/>
        <a:lstStyle/>
        <a:p>
          <a:r>
            <a:rPr lang="en-US" dirty="0"/>
            <a:t>The clinical component to NP education is paramount.</a:t>
          </a:r>
        </a:p>
      </dgm:t>
    </dgm:pt>
    <dgm:pt modelId="{8E905D8C-9438-4AF1-B3FA-355152763664}" type="parTrans" cxnId="{38474632-CC9D-4B77-AFED-C47FEAE671F6}">
      <dgm:prSet/>
      <dgm:spPr/>
      <dgm:t>
        <a:bodyPr/>
        <a:lstStyle/>
        <a:p>
          <a:endParaRPr lang="en-US"/>
        </a:p>
      </dgm:t>
    </dgm:pt>
    <dgm:pt modelId="{23D0E38A-3473-481E-888C-D7ADE934571E}" type="sibTrans" cxnId="{38474632-CC9D-4B77-AFED-C47FEAE671F6}">
      <dgm:prSet/>
      <dgm:spPr/>
      <dgm:t>
        <a:bodyPr/>
        <a:lstStyle/>
        <a:p>
          <a:endParaRPr lang="en-US"/>
        </a:p>
      </dgm:t>
    </dgm:pt>
    <dgm:pt modelId="{7FA2893C-BB2D-4CBE-92A7-C52FB2FF1F5D}">
      <dgm:prSet/>
      <dgm:spPr>
        <a:solidFill>
          <a:schemeClr val="lt1">
            <a:hueOff val="0"/>
            <a:satOff val="0"/>
            <a:lumOff val="0"/>
            <a:alpha val="93000"/>
          </a:schemeClr>
        </a:solidFill>
      </dgm:spPr>
      <dgm:t>
        <a:bodyPr/>
        <a:lstStyle/>
        <a:p>
          <a:r>
            <a:rPr lang="en-US" dirty="0"/>
            <a:t>Massachusetts preceptor hours have ranged from 500-665. The new standards is 750 clinical hours.</a:t>
          </a:r>
        </a:p>
      </dgm:t>
    </dgm:pt>
    <dgm:pt modelId="{F59C8E0E-7A3B-4AF6-AF10-0EF8FE66C694}" type="parTrans" cxnId="{7DB19D46-7ED6-4EC6-ABAE-306ED50DF920}">
      <dgm:prSet/>
      <dgm:spPr/>
      <dgm:t>
        <a:bodyPr/>
        <a:lstStyle/>
        <a:p>
          <a:endParaRPr lang="en-US"/>
        </a:p>
      </dgm:t>
    </dgm:pt>
    <dgm:pt modelId="{DC6D634B-E82C-4C93-ABD2-247E27084388}" type="sibTrans" cxnId="{7DB19D46-7ED6-4EC6-ABAE-306ED50DF920}">
      <dgm:prSet/>
      <dgm:spPr/>
      <dgm:t>
        <a:bodyPr/>
        <a:lstStyle/>
        <a:p>
          <a:endParaRPr lang="en-US"/>
        </a:p>
      </dgm:t>
    </dgm:pt>
    <dgm:pt modelId="{0CDD4D46-112F-8742-B298-0CBC99FBF88B}" type="pres">
      <dgm:prSet presAssocID="{10577B78-A9AA-45B4-9CEC-3E875F685D3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7DD3893-41B8-504E-BDF7-411D2127A205}" type="pres">
      <dgm:prSet presAssocID="{D657A77C-2F67-42A8-B36D-BF4046CD4A99}" presName="hierRoot1" presStyleCnt="0"/>
      <dgm:spPr/>
    </dgm:pt>
    <dgm:pt modelId="{A00F1BD2-AEC8-BA44-9189-D890766D56C0}" type="pres">
      <dgm:prSet presAssocID="{D657A77C-2F67-42A8-B36D-BF4046CD4A99}" presName="composite" presStyleCnt="0"/>
      <dgm:spPr/>
    </dgm:pt>
    <dgm:pt modelId="{6E78E60A-384B-6243-BC8F-D4C6D94AE183}" type="pres">
      <dgm:prSet presAssocID="{D657A77C-2F67-42A8-B36D-BF4046CD4A99}" presName="background" presStyleLbl="node0" presStyleIdx="0" presStyleCnt="2"/>
      <dgm:spPr/>
    </dgm:pt>
    <dgm:pt modelId="{6FFA01A5-0FDB-3A4F-ABBF-F80BD6D93AAE}" type="pres">
      <dgm:prSet presAssocID="{D657A77C-2F67-42A8-B36D-BF4046CD4A99}" presName="text" presStyleLbl="fgAcc0" presStyleIdx="0" presStyleCnt="2">
        <dgm:presLayoutVars>
          <dgm:chPref val="3"/>
        </dgm:presLayoutVars>
      </dgm:prSet>
      <dgm:spPr/>
    </dgm:pt>
    <dgm:pt modelId="{AF14C62C-4051-984C-BAC4-BF1B062D20A4}" type="pres">
      <dgm:prSet presAssocID="{D657A77C-2F67-42A8-B36D-BF4046CD4A99}" presName="hierChild2" presStyleCnt="0"/>
      <dgm:spPr/>
    </dgm:pt>
    <dgm:pt modelId="{776408E0-15F6-E74B-86F9-5B41F251319E}" type="pres">
      <dgm:prSet presAssocID="{7FA2893C-BB2D-4CBE-92A7-C52FB2FF1F5D}" presName="hierRoot1" presStyleCnt="0"/>
      <dgm:spPr/>
    </dgm:pt>
    <dgm:pt modelId="{A4304806-A100-1D49-9733-155D5BE467D1}" type="pres">
      <dgm:prSet presAssocID="{7FA2893C-BB2D-4CBE-92A7-C52FB2FF1F5D}" presName="composite" presStyleCnt="0"/>
      <dgm:spPr/>
    </dgm:pt>
    <dgm:pt modelId="{73124256-FE18-CA4A-B002-8E33CF7E7C8E}" type="pres">
      <dgm:prSet presAssocID="{7FA2893C-BB2D-4CBE-92A7-C52FB2FF1F5D}" presName="background" presStyleLbl="node0" presStyleIdx="1" presStyleCnt="2"/>
      <dgm:spPr/>
    </dgm:pt>
    <dgm:pt modelId="{23793462-8A22-2C48-84F8-74C51AF7C817}" type="pres">
      <dgm:prSet presAssocID="{7FA2893C-BB2D-4CBE-92A7-C52FB2FF1F5D}" presName="text" presStyleLbl="fgAcc0" presStyleIdx="1" presStyleCnt="2">
        <dgm:presLayoutVars>
          <dgm:chPref val="3"/>
        </dgm:presLayoutVars>
      </dgm:prSet>
      <dgm:spPr/>
    </dgm:pt>
    <dgm:pt modelId="{480FF729-ED9E-C74D-A4AA-99D612970276}" type="pres">
      <dgm:prSet presAssocID="{7FA2893C-BB2D-4CBE-92A7-C52FB2FF1F5D}" presName="hierChild2" presStyleCnt="0"/>
      <dgm:spPr/>
    </dgm:pt>
  </dgm:ptLst>
  <dgm:cxnLst>
    <dgm:cxn modelId="{49312429-6DD1-B143-AFE0-84488FC23C23}" type="presOf" srcId="{7FA2893C-BB2D-4CBE-92A7-C52FB2FF1F5D}" destId="{23793462-8A22-2C48-84F8-74C51AF7C817}" srcOrd="0" destOrd="0" presId="urn:microsoft.com/office/officeart/2005/8/layout/hierarchy1"/>
    <dgm:cxn modelId="{38474632-CC9D-4B77-AFED-C47FEAE671F6}" srcId="{10577B78-A9AA-45B4-9CEC-3E875F685D3A}" destId="{D657A77C-2F67-42A8-B36D-BF4046CD4A99}" srcOrd="0" destOrd="0" parTransId="{8E905D8C-9438-4AF1-B3FA-355152763664}" sibTransId="{23D0E38A-3473-481E-888C-D7ADE934571E}"/>
    <dgm:cxn modelId="{7DB19D46-7ED6-4EC6-ABAE-306ED50DF920}" srcId="{10577B78-A9AA-45B4-9CEC-3E875F685D3A}" destId="{7FA2893C-BB2D-4CBE-92A7-C52FB2FF1F5D}" srcOrd="1" destOrd="0" parTransId="{F59C8E0E-7A3B-4AF6-AF10-0EF8FE66C694}" sibTransId="{DC6D634B-E82C-4C93-ABD2-247E27084388}"/>
    <dgm:cxn modelId="{CFB1C29B-F539-9F4E-864D-1AC23DDF1D14}" type="presOf" srcId="{D657A77C-2F67-42A8-B36D-BF4046CD4A99}" destId="{6FFA01A5-0FDB-3A4F-ABBF-F80BD6D93AAE}" srcOrd="0" destOrd="0" presId="urn:microsoft.com/office/officeart/2005/8/layout/hierarchy1"/>
    <dgm:cxn modelId="{2A787BD5-83C6-8842-9769-1045E7E2F58B}" type="presOf" srcId="{10577B78-A9AA-45B4-9CEC-3E875F685D3A}" destId="{0CDD4D46-112F-8742-B298-0CBC99FBF88B}" srcOrd="0" destOrd="0" presId="urn:microsoft.com/office/officeart/2005/8/layout/hierarchy1"/>
    <dgm:cxn modelId="{07C84D61-7437-CC49-B62B-9A09B0E934D8}" type="presParOf" srcId="{0CDD4D46-112F-8742-B298-0CBC99FBF88B}" destId="{A7DD3893-41B8-504E-BDF7-411D2127A205}" srcOrd="0" destOrd="0" presId="urn:microsoft.com/office/officeart/2005/8/layout/hierarchy1"/>
    <dgm:cxn modelId="{B427E081-A113-8342-900C-B51F256FFAD1}" type="presParOf" srcId="{A7DD3893-41B8-504E-BDF7-411D2127A205}" destId="{A00F1BD2-AEC8-BA44-9189-D890766D56C0}" srcOrd="0" destOrd="0" presId="urn:microsoft.com/office/officeart/2005/8/layout/hierarchy1"/>
    <dgm:cxn modelId="{C40E89F8-0391-384F-BCA6-644C34E633F7}" type="presParOf" srcId="{A00F1BD2-AEC8-BA44-9189-D890766D56C0}" destId="{6E78E60A-384B-6243-BC8F-D4C6D94AE183}" srcOrd="0" destOrd="0" presId="urn:microsoft.com/office/officeart/2005/8/layout/hierarchy1"/>
    <dgm:cxn modelId="{922E0893-1806-CF43-B73D-3A782936525E}" type="presParOf" srcId="{A00F1BD2-AEC8-BA44-9189-D890766D56C0}" destId="{6FFA01A5-0FDB-3A4F-ABBF-F80BD6D93AAE}" srcOrd="1" destOrd="0" presId="urn:microsoft.com/office/officeart/2005/8/layout/hierarchy1"/>
    <dgm:cxn modelId="{757A2998-9922-244F-B428-FC0F91EB3F3A}" type="presParOf" srcId="{A7DD3893-41B8-504E-BDF7-411D2127A205}" destId="{AF14C62C-4051-984C-BAC4-BF1B062D20A4}" srcOrd="1" destOrd="0" presId="urn:microsoft.com/office/officeart/2005/8/layout/hierarchy1"/>
    <dgm:cxn modelId="{8D727C05-B51B-4D4E-A7A6-75E94D60208C}" type="presParOf" srcId="{0CDD4D46-112F-8742-B298-0CBC99FBF88B}" destId="{776408E0-15F6-E74B-86F9-5B41F251319E}" srcOrd="1" destOrd="0" presId="urn:microsoft.com/office/officeart/2005/8/layout/hierarchy1"/>
    <dgm:cxn modelId="{9E0D31A4-5617-5342-9692-86C9A04E45DF}" type="presParOf" srcId="{776408E0-15F6-E74B-86F9-5B41F251319E}" destId="{A4304806-A100-1D49-9733-155D5BE467D1}" srcOrd="0" destOrd="0" presId="urn:microsoft.com/office/officeart/2005/8/layout/hierarchy1"/>
    <dgm:cxn modelId="{3232178C-9C38-F448-9DFF-F14A304769E2}" type="presParOf" srcId="{A4304806-A100-1D49-9733-155D5BE467D1}" destId="{73124256-FE18-CA4A-B002-8E33CF7E7C8E}" srcOrd="0" destOrd="0" presId="urn:microsoft.com/office/officeart/2005/8/layout/hierarchy1"/>
    <dgm:cxn modelId="{D1A9286E-5A0A-164B-8357-94F796FAACB2}" type="presParOf" srcId="{A4304806-A100-1D49-9733-155D5BE467D1}" destId="{23793462-8A22-2C48-84F8-74C51AF7C817}" srcOrd="1" destOrd="0" presId="urn:microsoft.com/office/officeart/2005/8/layout/hierarchy1"/>
    <dgm:cxn modelId="{2B6E32FD-7F3D-F44F-9005-E4BB73423631}" type="presParOf" srcId="{776408E0-15F6-E74B-86F9-5B41F251319E}" destId="{480FF729-ED9E-C74D-A4AA-99D61297027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3EA4D13-1D5B-4CC4-A097-AE5B54549226}" type="doc">
      <dgm:prSet loTypeId="urn:microsoft.com/office/officeart/2018/2/layout/IconLabelList" loCatId="icon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57DA0B1-2163-4ED5-A66B-5FADCD8E70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The traditional view of precepting.</a:t>
          </a:r>
        </a:p>
      </dgm:t>
    </dgm:pt>
    <dgm:pt modelId="{E29D9883-F630-4229-9101-DC82834D5EE5}" type="parTrans" cxnId="{A26B8396-649E-4013-895E-8E6D1C3EBC4D}">
      <dgm:prSet/>
      <dgm:spPr/>
      <dgm:t>
        <a:bodyPr/>
        <a:lstStyle/>
        <a:p>
          <a:endParaRPr lang="en-US"/>
        </a:p>
      </dgm:t>
    </dgm:pt>
    <dgm:pt modelId="{33DB0603-DA38-49FF-8C1E-C71F75C2638F}" type="sibTrans" cxnId="{A26B8396-649E-4013-895E-8E6D1C3EBC4D}">
      <dgm:prSet/>
      <dgm:spPr/>
      <dgm:t>
        <a:bodyPr/>
        <a:lstStyle/>
        <a:p>
          <a:endParaRPr lang="en-US"/>
        </a:p>
      </dgm:t>
    </dgm:pt>
    <dgm:pt modelId="{6D0C0884-3FDF-43D7-A766-DB349F0FA3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”We do not pay preceptors.”</a:t>
          </a:r>
        </a:p>
      </dgm:t>
    </dgm:pt>
    <dgm:pt modelId="{4CE5D30F-4CD7-4849-8D3F-443AF42EB1B2}" type="parTrans" cxnId="{3D03652C-EA90-470D-949C-B3EC99379F1B}">
      <dgm:prSet/>
      <dgm:spPr/>
      <dgm:t>
        <a:bodyPr/>
        <a:lstStyle/>
        <a:p>
          <a:endParaRPr lang="en-US"/>
        </a:p>
      </dgm:t>
    </dgm:pt>
    <dgm:pt modelId="{83BF1C34-2254-4738-BE34-5F62B36CBFC0}" type="sibTrans" cxnId="{3D03652C-EA90-470D-949C-B3EC99379F1B}">
      <dgm:prSet/>
      <dgm:spPr/>
      <dgm:t>
        <a:bodyPr/>
        <a:lstStyle/>
        <a:p>
          <a:endParaRPr lang="en-US"/>
        </a:p>
      </dgm:t>
    </dgm:pt>
    <dgm:pt modelId="{2471942B-7AEF-4040-AABC-3F03CE5F1AD9}" type="pres">
      <dgm:prSet presAssocID="{23EA4D13-1D5B-4CC4-A097-AE5B54549226}" presName="root" presStyleCnt="0">
        <dgm:presLayoutVars>
          <dgm:dir/>
          <dgm:resizeHandles val="exact"/>
        </dgm:presLayoutVars>
      </dgm:prSet>
      <dgm:spPr/>
    </dgm:pt>
    <dgm:pt modelId="{AAF081FF-5485-42C9-BAED-457B6286F383}" type="pres">
      <dgm:prSet presAssocID="{457DA0B1-2163-4ED5-A66B-5FADCD8E705E}" presName="compNode" presStyleCnt="0"/>
      <dgm:spPr/>
    </dgm:pt>
    <dgm:pt modelId="{046D53A1-49A5-47E6-9D62-9CDD23EC4115}" type="pres">
      <dgm:prSet presAssocID="{457DA0B1-2163-4ED5-A66B-5FADCD8E705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0B54A173-7D4E-4D8F-8659-3BACEEE1CBD2}" type="pres">
      <dgm:prSet presAssocID="{457DA0B1-2163-4ED5-A66B-5FADCD8E705E}" presName="spaceRect" presStyleCnt="0"/>
      <dgm:spPr/>
    </dgm:pt>
    <dgm:pt modelId="{3DF843AF-C98E-47BA-AE79-8BC91A23D842}" type="pres">
      <dgm:prSet presAssocID="{457DA0B1-2163-4ED5-A66B-5FADCD8E705E}" presName="textRect" presStyleLbl="revTx" presStyleIdx="0" presStyleCnt="2">
        <dgm:presLayoutVars>
          <dgm:chMax val="1"/>
          <dgm:chPref val="1"/>
        </dgm:presLayoutVars>
      </dgm:prSet>
      <dgm:spPr/>
    </dgm:pt>
    <dgm:pt modelId="{86306681-76CA-4437-85C5-85B5621E40E0}" type="pres">
      <dgm:prSet presAssocID="{33DB0603-DA38-49FF-8C1E-C71F75C2638F}" presName="sibTrans" presStyleCnt="0"/>
      <dgm:spPr/>
    </dgm:pt>
    <dgm:pt modelId="{31CF3AEE-408F-4F7A-8E43-06790F1F5FF3}" type="pres">
      <dgm:prSet presAssocID="{6D0C0884-3FDF-43D7-A766-DB349F0FA33F}" presName="compNode" presStyleCnt="0"/>
      <dgm:spPr/>
    </dgm:pt>
    <dgm:pt modelId="{CF0EB360-E942-4237-A806-DA6BAE2B5770}" type="pres">
      <dgm:prSet presAssocID="{6D0C0884-3FDF-43D7-A766-DB349F0FA33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53A59BC5-BD92-4170-B114-68B839A99FA1}" type="pres">
      <dgm:prSet presAssocID="{6D0C0884-3FDF-43D7-A766-DB349F0FA33F}" presName="spaceRect" presStyleCnt="0"/>
      <dgm:spPr/>
    </dgm:pt>
    <dgm:pt modelId="{90A7F852-A5CF-40F0-9470-7BFE3E9DFE6F}" type="pres">
      <dgm:prSet presAssocID="{6D0C0884-3FDF-43D7-A766-DB349F0FA33F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AD02E01-FF26-4A00-97E5-885C670D98B4}" type="presOf" srcId="{457DA0B1-2163-4ED5-A66B-5FADCD8E705E}" destId="{3DF843AF-C98E-47BA-AE79-8BC91A23D842}" srcOrd="0" destOrd="0" presId="urn:microsoft.com/office/officeart/2018/2/layout/IconLabelList"/>
    <dgm:cxn modelId="{B56DA809-E9A4-44F9-8AE7-653CDEAC4988}" type="presOf" srcId="{6D0C0884-3FDF-43D7-A766-DB349F0FA33F}" destId="{90A7F852-A5CF-40F0-9470-7BFE3E9DFE6F}" srcOrd="0" destOrd="0" presId="urn:microsoft.com/office/officeart/2018/2/layout/IconLabelList"/>
    <dgm:cxn modelId="{3D03652C-EA90-470D-949C-B3EC99379F1B}" srcId="{23EA4D13-1D5B-4CC4-A097-AE5B54549226}" destId="{6D0C0884-3FDF-43D7-A766-DB349F0FA33F}" srcOrd="1" destOrd="0" parTransId="{4CE5D30F-4CD7-4849-8D3F-443AF42EB1B2}" sibTransId="{83BF1C34-2254-4738-BE34-5F62B36CBFC0}"/>
    <dgm:cxn modelId="{A26B8396-649E-4013-895E-8E6D1C3EBC4D}" srcId="{23EA4D13-1D5B-4CC4-A097-AE5B54549226}" destId="{457DA0B1-2163-4ED5-A66B-5FADCD8E705E}" srcOrd="0" destOrd="0" parTransId="{E29D9883-F630-4229-9101-DC82834D5EE5}" sibTransId="{33DB0603-DA38-49FF-8C1E-C71F75C2638F}"/>
    <dgm:cxn modelId="{3F9C13AD-3A1C-407D-8B8B-AA23A884FDB4}" type="presOf" srcId="{23EA4D13-1D5B-4CC4-A097-AE5B54549226}" destId="{2471942B-7AEF-4040-AABC-3F03CE5F1AD9}" srcOrd="0" destOrd="0" presId="urn:microsoft.com/office/officeart/2018/2/layout/IconLabelList"/>
    <dgm:cxn modelId="{D56B783C-EEC5-469C-BF75-40B6B6FC1643}" type="presParOf" srcId="{2471942B-7AEF-4040-AABC-3F03CE5F1AD9}" destId="{AAF081FF-5485-42C9-BAED-457B6286F383}" srcOrd="0" destOrd="0" presId="urn:microsoft.com/office/officeart/2018/2/layout/IconLabelList"/>
    <dgm:cxn modelId="{5B1045CD-2052-4B98-B905-5DFD31392318}" type="presParOf" srcId="{AAF081FF-5485-42C9-BAED-457B6286F383}" destId="{046D53A1-49A5-47E6-9D62-9CDD23EC4115}" srcOrd="0" destOrd="0" presId="urn:microsoft.com/office/officeart/2018/2/layout/IconLabelList"/>
    <dgm:cxn modelId="{D562D07D-0472-4692-9587-ED7DE0F05F82}" type="presParOf" srcId="{AAF081FF-5485-42C9-BAED-457B6286F383}" destId="{0B54A173-7D4E-4D8F-8659-3BACEEE1CBD2}" srcOrd="1" destOrd="0" presId="urn:microsoft.com/office/officeart/2018/2/layout/IconLabelList"/>
    <dgm:cxn modelId="{1AA272D6-8F0D-41E1-B2C6-921D2A33EC7D}" type="presParOf" srcId="{AAF081FF-5485-42C9-BAED-457B6286F383}" destId="{3DF843AF-C98E-47BA-AE79-8BC91A23D842}" srcOrd="2" destOrd="0" presId="urn:microsoft.com/office/officeart/2018/2/layout/IconLabelList"/>
    <dgm:cxn modelId="{6212E34B-0323-4664-96AA-6B427E8AF246}" type="presParOf" srcId="{2471942B-7AEF-4040-AABC-3F03CE5F1AD9}" destId="{86306681-76CA-4437-85C5-85B5621E40E0}" srcOrd="1" destOrd="0" presId="urn:microsoft.com/office/officeart/2018/2/layout/IconLabelList"/>
    <dgm:cxn modelId="{D8457680-0FAB-43AB-A60E-221B144CD10A}" type="presParOf" srcId="{2471942B-7AEF-4040-AABC-3F03CE5F1AD9}" destId="{31CF3AEE-408F-4F7A-8E43-06790F1F5FF3}" srcOrd="2" destOrd="0" presId="urn:microsoft.com/office/officeart/2018/2/layout/IconLabelList"/>
    <dgm:cxn modelId="{F8FCA065-D1DE-4E85-8293-A8B783CE23CC}" type="presParOf" srcId="{31CF3AEE-408F-4F7A-8E43-06790F1F5FF3}" destId="{CF0EB360-E942-4237-A806-DA6BAE2B5770}" srcOrd="0" destOrd="0" presId="urn:microsoft.com/office/officeart/2018/2/layout/IconLabelList"/>
    <dgm:cxn modelId="{50DB651A-D860-44CC-AF49-E6A79B875A33}" type="presParOf" srcId="{31CF3AEE-408F-4F7A-8E43-06790F1F5FF3}" destId="{53A59BC5-BD92-4170-B114-68B839A99FA1}" srcOrd="1" destOrd="0" presId="urn:microsoft.com/office/officeart/2018/2/layout/IconLabelList"/>
    <dgm:cxn modelId="{0F1FBADA-00BA-4AA1-81FE-CB923F5AC2E3}" type="presParOf" srcId="{31CF3AEE-408F-4F7A-8E43-06790F1F5FF3}" destId="{90A7F852-A5CF-40F0-9470-7BFE3E9DFE6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8D59C4-3A06-4D48-AB6F-8B0BCA303F1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D2120C-2FFE-4785-A5EE-06F029FDAB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tx2"/>
              </a:solidFill>
            </a:rPr>
            <a:t>Not addressing a problem always creates a black market which offers solutions as a high cost.</a:t>
          </a:r>
        </a:p>
      </dgm:t>
    </dgm:pt>
    <dgm:pt modelId="{4083E2FC-550F-4CEF-8129-3A173E9A2D5A}" type="parTrans" cxnId="{E48B9219-7E41-48BD-ABC1-8A5071B87179}">
      <dgm:prSet/>
      <dgm:spPr/>
      <dgm:t>
        <a:bodyPr/>
        <a:lstStyle/>
        <a:p>
          <a:endParaRPr lang="en-US" sz="2400"/>
        </a:p>
      </dgm:t>
    </dgm:pt>
    <dgm:pt modelId="{633CAD97-0846-4117-97EF-30CD628192B2}" type="sibTrans" cxnId="{E48B9219-7E41-48BD-ABC1-8A5071B87179}">
      <dgm:prSet/>
      <dgm:spPr/>
      <dgm:t>
        <a:bodyPr/>
        <a:lstStyle/>
        <a:p>
          <a:endParaRPr lang="en-US" sz="2400"/>
        </a:p>
      </dgm:t>
    </dgm:pt>
    <dgm:pt modelId="{026B6743-9658-4648-B124-19D40AE8E0F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tx2"/>
              </a:solidFill>
            </a:rPr>
            <a:t>Demand for payment.</a:t>
          </a:r>
        </a:p>
      </dgm:t>
    </dgm:pt>
    <dgm:pt modelId="{54830EC1-AA50-405B-8F50-1E6554B6ADB3}" type="parTrans" cxnId="{F02EB505-4EC9-4C84-8B4D-EE677C8EA1B6}">
      <dgm:prSet/>
      <dgm:spPr/>
      <dgm:t>
        <a:bodyPr/>
        <a:lstStyle/>
        <a:p>
          <a:endParaRPr lang="en-US" sz="2400"/>
        </a:p>
      </dgm:t>
    </dgm:pt>
    <dgm:pt modelId="{C5D610F4-688A-41E0-BC47-CF6B388D9CDA}" type="sibTrans" cxnId="{F02EB505-4EC9-4C84-8B4D-EE677C8EA1B6}">
      <dgm:prSet/>
      <dgm:spPr/>
      <dgm:t>
        <a:bodyPr/>
        <a:lstStyle/>
        <a:p>
          <a:endParaRPr lang="en-US" sz="2400"/>
        </a:p>
      </dgm:t>
    </dgm:pt>
    <dgm:pt modelId="{C74D3BD6-2688-48CE-9B74-D7655279A7A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tx2"/>
              </a:solidFill>
            </a:rPr>
            <a:t>Soliciting students for payment.</a:t>
          </a:r>
        </a:p>
      </dgm:t>
    </dgm:pt>
    <dgm:pt modelId="{DC781A41-83B4-4FC7-BC9D-27C12F6D530D}" type="parTrans" cxnId="{2A392A07-3397-45E2-ACA3-EEBA0CCC925E}">
      <dgm:prSet/>
      <dgm:spPr/>
      <dgm:t>
        <a:bodyPr/>
        <a:lstStyle/>
        <a:p>
          <a:endParaRPr lang="en-US" sz="2400"/>
        </a:p>
      </dgm:t>
    </dgm:pt>
    <dgm:pt modelId="{0EE53FA9-ED54-4831-912E-02EC98D0EE37}" type="sibTrans" cxnId="{2A392A07-3397-45E2-ACA3-EEBA0CCC925E}">
      <dgm:prSet/>
      <dgm:spPr/>
      <dgm:t>
        <a:bodyPr/>
        <a:lstStyle/>
        <a:p>
          <a:endParaRPr lang="en-US" sz="2400"/>
        </a:p>
      </dgm:t>
    </dgm:pt>
    <dgm:pt modelId="{EEC22158-D7C0-4713-94E9-55CBE0CE9D55}" type="pres">
      <dgm:prSet presAssocID="{E88D59C4-3A06-4D48-AB6F-8B0BCA303F16}" presName="root" presStyleCnt="0">
        <dgm:presLayoutVars>
          <dgm:dir/>
          <dgm:resizeHandles val="exact"/>
        </dgm:presLayoutVars>
      </dgm:prSet>
      <dgm:spPr/>
    </dgm:pt>
    <dgm:pt modelId="{BA19A2E6-744C-4117-9891-81FC8EB78A28}" type="pres">
      <dgm:prSet presAssocID="{AAD2120C-2FFE-4785-A5EE-06F029FDAB47}" presName="compNode" presStyleCnt="0"/>
      <dgm:spPr/>
    </dgm:pt>
    <dgm:pt modelId="{23C9E83D-8DA1-4A6D-A35F-E132C9B679A3}" type="pres">
      <dgm:prSet presAssocID="{AAD2120C-2FFE-4785-A5EE-06F029FDAB4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508A283A-5373-4710-934B-7669F5C50768}" type="pres">
      <dgm:prSet presAssocID="{AAD2120C-2FFE-4785-A5EE-06F029FDAB47}" presName="spaceRect" presStyleCnt="0"/>
      <dgm:spPr/>
    </dgm:pt>
    <dgm:pt modelId="{CB37562A-FE50-4211-B2E6-E3AF1321F9CD}" type="pres">
      <dgm:prSet presAssocID="{AAD2120C-2FFE-4785-A5EE-06F029FDAB47}" presName="textRect" presStyleLbl="revTx" presStyleIdx="0" presStyleCnt="3">
        <dgm:presLayoutVars>
          <dgm:chMax val="1"/>
          <dgm:chPref val="1"/>
        </dgm:presLayoutVars>
      </dgm:prSet>
      <dgm:spPr/>
    </dgm:pt>
    <dgm:pt modelId="{BEBCE0DA-EBE1-4AF6-907D-83D1A11FBAC6}" type="pres">
      <dgm:prSet presAssocID="{633CAD97-0846-4117-97EF-30CD628192B2}" presName="sibTrans" presStyleCnt="0"/>
      <dgm:spPr/>
    </dgm:pt>
    <dgm:pt modelId="{6E067DB1-5CFF-456C-8E13-010392760D06}" type="pres">
      <dgm:prSet presAssocID="{026B6743-9658-4648-B124-19D40AE8E0FC}" presName="compNode" presStyleCnt="0"/>
      <dgm:spPr/>
    </dgm:pt>
    <dgm:pt modelId="{F3E1ADD6-0D2C-4E20-8AF3-992C9EB97AD1}" type="pres">
      <dgm:prSet presAssocID="{026B6743-9658-4648-B124-19D40AE8E0F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1D58C14-A1DA-455B-A533-D2B0CF7FF3D3}" type="pres">
      <dgm:prSet presAssocID="{026B6743-9658-4648-B124-19D40AE8E0FC}" presName="spaceRect" presStyleCnt="0"/>
      <dgm:spPr/>
    </dgm:pt>
    <dgm:pt modelId="{71836810-DDBC-4C0F-92E4-072EA593A2D5}" type="pres">
      <dgm:prSet presAssocID="{026B6743-9658-4648-B124-19D40AE8E0FC}" presName="textRect" presStyleLbl="revTx" presStyleIdx="1" presStyleCnt="3">
        <dgm:presLayoutVars>
          <dgm:chMax val="1"/>
          <dgm:chPref val="1"/>
        </dgm:presLayoutVars>
      </dgm:prSet>
      <dgm:spPr/>
    </dgm:pt>
    <dgm:pt modelId="{9344D0BD-92FE-44BF-8653-102ABD3ECD08}" type="pres">
      <dgm:prSet presAssocID="{C5D610F4-688A-41E0-BC47-CF6B388D9CDA}" presName="sibTrans" presStyleCnt="0"/>
      <dgm:spPr/>
    </dgm:pt>
    <dgm:pt modelId="{FF002100-BEDC-405A-A098-8FA63142B6A0}" type="pres">
      <dgm:prSet presAssocID="{C74D3BD6-2688-48CE-9B74-D7655279A7AA}" presName="compNode" presStyleCnt="0"/>
      <dgm:spPr/>
    </dgm:pt>
    <dgm:pt modelId="{706D8CF9-54CA-4082-835C-57E7F4AB8FC9}" type="pres">
      <dgm:prSet presAssocID="{C74D3BD6-2688-48CE-9B74-D7655279A7A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ble"/>
        </a:ext>
      </dgm:extLst>
    </dgm:pt>
    <dgm:pt modelId="{C5974752-922D-4673-9144-B871C99B2A88}" type="pres">
      <dgm:prSet presAssocID="{C74D3BD6-2688-48CE-9B74-D7655279A7AA}" presName="spaceRect" presStyleCnt="0"/>
      <dgm:spPr/>
    </dgm:pt>
    <dgm:pt modelId="{D147C1B7-7B92-4A44-ABFB-8DCE1F1A82EA}" type="pres">
      <dgm:prSet presAssocID="{C74D3BD6-2688-48CE-9B74-D7655279A7A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02EB505-4EC9-4C84-8B4D-EE677C8EA1B6}" srcId="{E88D59C4-3A06-4D48-AB6F-8B0BCA303F16}" destId="{026B6743-9658-4648-B124-19D40AE8E0FC}" srcOrd="1" destOrd="0" parTransId="{54830EC1-AA50-405B-8F50-1E6554B6ADB3}" sibTransId="{C5D610F4-688A-41E0-BC47-CF6B388D9CDA}"/>
    <dgm:cxn modelId="{2A392A07-3397-45E2-ACA3-EEBA0CCC925E}" srcId="{E88D59C4-3A06-4D48-AB6F-8B0BCA303F16}" destId="{C74D3BD6-2688-48CE-9B74-D7655279A7AA}" srcOrd="2" destOrd="0" parTransId="{DC781A41-83B4-4FC7-BC9D-27C12F6D530D}" sibTransId="{0EE53FA9-ED54-4831-912E-02EC98D0EE37}"/>
    <dgm:cxn modelId="{83A51514-4561-4DD9-A160-BFE28ACC856A}" type="presOf" srcId="{E88D59C4-3A06-4D48-AB6F-8B0BCA303F16}" destId="{EEC22158-D7C0-4713-94E9-55CBE0CE9D55}" srcOrd="0" destOrd="0" presId="urn:microsoft.com/office/officeart/2018/2/layout/IconLabelList"/>
    <dgm:cxn modelId="{E48B9219-7E41-48BD-ABC1-8A5071B87179}" srcId="{E88D59C4-3A06-4D48-AB6F-8B0BCA303F16}" destId="{AAD2120C-2FFE-4785-A5EE-06F029FDAB47}" srcOrd="0" destOrd="0" parTransId="{4083E2FC-550F-4CEF-8129-3A173E9A2D5A}" sibTransId="{633CAD97-0846-4117-97EF-30CD628192B2}"/>
    <dgm:cxn modelId="{9856EC67-C5EB-48AD-A155-B6948B6F68AE}" type="presOf" srcId="{026B6743-9658-4648-B124-19D40AE8E0FC}" destId="{71836810-DDBC-4C0F-92E4-072EA593A2D5}" srcOrd="0" destOrd="0" presId="urn:microsoft.com/office/officeart/2018/2/layout/IconLabelList"/>
    <dgm:cxn modelId="{1CC2A954-3288-473A-AE0D-3892B63ADBF1}" type="presOf" srcId="{AAD2120C-2FFE-4785-A5EE-06F029FDAB47}" destId="{CB37562A-FE50-4211-B2E6-E3AF1321F9CD}" srcOrd="0" destOrd="0" presId="urn:microsoft.com/office/officeart/2018/2/layout/IconLabelList"/>
    <dgm:cxn modelId="{540F61CD-33FE-4D35-9ED1-E835802EDB83}" type="presOf" srcId="{C74D3BD6-2688-48CE-9B74-D7655279A7AA}" destId="{D147C1B7-7B92-4A44-ABFB-8DCE1F1A82EA}" srcOrd="0" destOrd="0" presId="urn:microsoft.com/office/officeart/2018/2/layout/IconLabelList"/>
    <dgm:cxn modelId="{A6716704-1BAF-465D-9D1D-AC208F4075D4}" type="presParOf" srcId="{EEC22158-D7C0-4713-94E9-55CBE0CE9D55}" destId="{BA19A2E6-744C-4117-9891-81FC8EB78A28}" srcOrd="0" destOrd="0" presId="urn:microsoft.com/office/officeart/2018/2/layout/IconLabelList"/>
    <dgm:cxn modelId="{217BA867-1D4C-4D98-8CBC-E2ADB872E4CB}" type="presParOf" srcId="{BA19A2E6-744C-4117-9891-81FC8EB78A28}" destId="{23C9E83D-8DA1-4A6D-A35F-E132C9B679A3}" srcOrd="0" destOrd="0" presId="urn:microsoft.com/office/officeart/2018/2/layout/IconLabelList"/>
    <dgm:cxn modelId="{D49EAB18-78C0-47DB-8DAD-7CF834194C3E}" type="presParOf" srcId="{BA19A2E6-744C-4117-9891-81FC8EB78A28}" destId="{508A283A-5373-4710-934B-7669F5C50768}" srcOrd="1" destOrd="0" presId="urn:microsoft.com/office/officeart/2018/2/layout/IconLabelList"/>
    <dgm:cxn modelId="{150333D3-61DE-49EE-92D6-783F5B3DE2F2}" type="presParOf" srcId="{BA19A2E6-744C-4117-9891-81FC8EB78A28}" destId="{CB37562A-FE50-4211-B2E6-E3AF1321F9CD}" srcOrd="2" destOrd="0" presId="urn:microsoft.com/office/officeart/2018/2/layout/IconLabelList"/>
    <dgm:cxn modelId="{20B9E6C2-BCC3-4493-890B-E37A2EE6C9C5}" type="presParOf" srcId="{EEC22158-D7C0-4713-94E9-55CBE0CE9D55}" destId="{BEBCE0DA-EBE1-4AF6-907D-83D1A11FBAC6}" srcOrd="1" destOrd="0" presId="urn:microsoft.com/office/officeart/2018/2/layout/IconLabelList"/>
    <dgm:cxn modelId="{F315833D-A516-43DF-8205-B87C428A665A}" type="presParOf" srcId="{EEC22158-D7C0-4713-94E9-55CBE0CE9D55}" destId="{6E067DB1-5CFF-456C-8E13-010392760D06}" srcOrd="2" destOrd="0" presId="urn:microsoft.com/office/officeart/2018/2/layout/IconLabelList"/>
    <dgm:cxn modelId="{4BC16C32-0710-4F8C-AD47-912BB35D2D87}" type="presParOf" srcId="{6E067DB1-5CFF-456C-8E13-010392760D06}" destId="{F3E1ADD6-0D2C-4E20-8AF3-992C9EB97AD1}" srcOrd="0" destOrd="0" presId="urn:microsoft.com/office/officeart/2018/2/layout/IconLabelList"/>
    <dgm:cxn modelId="{33DD11B1-46D5-4268-8A76-2398A75A83D7}" type="presParOf" srcId="{6E067DB1-5CFF-456C-8E13-010392760D06}" destId="{A1D58C14-A1DA-455B-A533-D2B0CF7FF3D3}" srcOrd="1" destOrd="0" presId="urn:microsoft.com/office/officeart/2018/2/layout/IconLabelList"/>
    <dgm:cxn modelId="{E5D82945-9124-45E1-87D2-374407AFBE9C}" type="presParOf" srcId="{6E067DB1-5CFF-456C-8E13-010392760D06}" destId="{71836810-DDBC-4C0F-92E4-072EA593A2D5}" srcOrd="2" destOrd="0" presId="urn:microsoft.com/office/officeart/2018/2/layout/IconLabelList"/>
    <dgm:cxn modelId="{C9C4F0A7-71DB-4201-9B4F-BB7FF091CFC0}" type="presParOf" srcId="{EEC22158-D7C0-4713-94E9-55CBE0CE9D55}" destId="{9344D0BD-92FE-44BF-8653-102ABD3ECD08}" srcOrd="3" destOrd="0" presId="urn:microsoft.com/office/officeart/2018/2/layout/IconLabelList"/>
    <dgm:cxn modelId="{DD51D4D0-6ACF-4877-B3DE-B650E920F4EA}" type="presParOf" srcId="{EEC22158-D7C0-4713-94E9-55CBE0CE9D55}" destId="{FF002100-BEDC-405A-A098-8FA63142B6A0}" srcOrd="4" destOrd="0" presId="urn:microsoft.com/office/officeart/2018/2/layout/IconLabelList"/>
    <dgm:cxn modelId="{E7DEC652-41B9-470D-9FCD-6B9DBD4219AB}" type="presParOf" srcId="{FF002100-BEDC-405A-A098-8FA63142B6A0}" destId="{706D8CF9-54CA-4082-835C-57E7F4AB8FC9}" srcOrd="0" destOrd="0" presId="urn:microsoft.com/office/officeart/2018/2/layout/IconLabelList"/>
    <dgm:cxn modelId="{5D6B072D-5DDF-4E09-90C6-EEB64D3D6797}" type="presParOf" srcId="{FF002100-BEDC-405A-A098-8FA63142B6A0}" destId="{C5974752-922D-4673-9144-B871C99B2A88}" srcOrd="1" destOrd="0" presId="urn:microsoft.com/office/officeart/2018/2/layout/IconLabelList"/>
    <dgm:cxn modelId="{62EB7925-19C2-406C-9E28-B182B390C990}" type="presParOf" srcId="{FF002100-BEDC-405A-A098-8FA63142B6A0}" destId="{D147C1B7-7B92-4A44-ABFB-8DCE1F1A82E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6E44777-04CC-4752-89C2-D36496DCB0A2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65F83A-FC43-4EB0-ADE0-07BD0A85C559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b="0" dirty="0">
              <a:solidFill>
                <a:schemeClr val="tx2"/>
              </a:solidFill>
            </a:rPr>
            <a:t>Physician assistant programs </a:t>
          </a:r>
          <a:r>
            <a:rPr lang="en-US" sz="2800" dirty="0">
              <a:solidFill>
                <a:schemeClr val="tx2"/>
              </a:solidFill>
            </a:rPr>
            <a:t>pay preceptors.</a:t>
          </a:r>
        </a:p>
      </dgm:t>
    </dgm:pt>
    <dgm:pt modelId="{F77E914C-8CE9-490B-BA13-3A3957E5F22A}" type="parTrans" cxnId="{2B9DF70E-FE23-4035-8C53-DDDD8F098DEF}">
      <dgm:prSet/>
      <dgm:spPr/>
      <dgm:t>
        <a:bodyPr/>
        <a:lstStyle/>
        <a:p>
          <a:endParaRPr lang="en-US" sz="3200"/>
        </a:p>
      </dgm:t>
    </dgm:pt>
    <dgm:pt modelId="{BC13B383-265D-4A08-B49D-059E4E83DEC8}" type="sibTrans" cxnId="{2B9DF70E-FE23-4035-8C53-DDDD8F098DEF}">
      <dgm:prSet/>
      <dgm:spPr/>
      <dgm:t>
        <a:bodyPr/>
        <a:lstStyle/>
        <a:p>
          <a:endParaRPr lang="en-US" sz="3200"/>
        </a:p>
      </dgm:t>
    </dgm:pt>
    <dgm:pt modelId="{9274D789-B262-41FC-B9C5-1192C41D548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i="1" dirty="0">
              <a:solidFill>
                <a:schemeClr val="tx2"/>
              </a:solidFill>
            </a:rPr>
            <a:t>Should we match this?</a:t>
          </a:r>
        </a:p>
      </dgm:t>
    </dgm:pt>
    <dgm:pt modelId="{AFD078C5-5099-46D6-98C7-5262FED59849}" type="parTrans" cxnId="{4ED319BE-56F0-4EB6-ADE2-5836C2BA645D}">
      <dgm:prSet/>
      <dgm:spPr/>
      <dgm:t>
        <a:bodyPr/>
        <a:lstStyle/>
        <a:p>
          <a:endParaRPr lang="en-US" sz="3200"/>
        </a:p>
      </dgm:t>
    </dgm:pt>
    <dgm:pt modelId="{22F17642-5227-4EC0-8486-975ACD164566}" type="sibTrans" cxnId="{4ED319BE-56F0-4EB6-ADE2-5836C2BA645D}">
      <dgm:prSet/>
      <dgm:spPr/>
      <dgm:t>
        <a:bodyPr/>
        <a:lstStyle/>
        <a:p>
          <a:endParaRPr lang="en-US" sz="3200"/>
        </a:p>
      </dgm:t>
    </dgm:pt>
    <dgm:pt modelId="{6E22B9AE-8358-4B08-8B00-A0C8EE181EB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b="0" dirty="0">
              <a:solidFill>
                <a:schemeClr val="tx2"/>
              </a:solidFill>
            </a:rPr>
            <a:t>If each state sets standards, then </a:t>
          </a:r>
          <a:r>
            <a:rPr lang="en-US" sz="2800" dirty="0">
              <a:solidFill>
                <a:schemeClr val="tx2"/>
              </a:solidFill>
            </a:rPr>
            <a:t>we decrease the influence of black markets.</a:t>
          </a:r>
        </a:p>
      </dgm:t>
    </dgm:pt>
    <dgm:pt modelId="{B5BE0719-AF6A-435E-B56C-EE5EA8D37662}" type="parTrans" cxnId="{E2959ED2-2810-4FCA-B9BF-C8F01457EBDD}">
      <dgm:prSet/>
      <dgm:spPr/>
      <dgm:t>
        <a:bodyPr/>
        <a:lstStyle/>
        <a:p>
          <a:endParaRPr lang="en-US" sz="3200"/>
        </a:p>
      </dgm:t>
    </dgm:pt>
    <dgm:pt modelId="{4FB7C561-1889-4E01-AE8A-906842D8BCAA}" type="sibTrans" cxnId="{E2959ED2-2810-4FCA-B9BF-C8F01457EBDD}">
      <dgm:prSet/>
      <dgm:spPr/>
      <dgm:t>
        <a:bodyPr/>
        <a:lstStyle/>
        <a:p>
          <a:endParaRPr lang="en-US" sz="3200"/>
        </a:p>
      </dgm:t>
    </dgm:pt>
    <dgm:pt modelId="{03A6A074-85D0-4BEA-8F22-A57250F23A85}" type="pres">
      <dgm:prSet presAssocID="{46E44777-04CC-4752-89C2-D36496DCB0A2}" presName="root" presStyleCnt="0">
        <dgm:presLayoutVars>
          <dgm:dir/>
          <dgm:resizeHandles val="exact"/>
        </dgm:presLayoutVars>
      </dgm:prSet>
      <dgm:spPr/>
    </dgm:pt>
    <dgm:pt modelId="{F2859441-896F-4965-99AC-215A176D7255}" type="pres">
      <dgm:prSet presAssocID="{0265F83A-FC43-4EB0-ADE0-07BD0A85C559}" presName="compNode" presStyleCnt="0"/>
      <dgm:spPr/>
    </dgm:pt>
    <dgm:pt modelId="{745F7268-28BD-4986-9371-BBA977FAE00D}" type="pres">
      <dgm:prSet presAssocID="{0265F83A-FC43-4EB0-ADE0-07BD0A85C55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69E4C963-D8A8-4CC1-A09E-178F760153FD}" type="pres">
      <dgm:prSet presAssocID="{0265F83A-FC43-4EB0-ADE0-07BD0A85C559}" presName="iconSpace" presStyleCnt="0"/>
      <dgm:spPr/>
    </dgm:pt>
    <dgm:pt modelId="{B0B0C590-04D8-41AB-B889-5392E281EABF}" type="pres">
      <dgm:prSet presAssocID="{0265F83A-FC43-4EB0-ADE0-07BD0A85C559}" presName="parTx" presStyleLbl="revTx" presStyleIdx="0" presStyleCnt="4">
        <dgm:presLayoutVars>
          <dgm:chMax val="0"/>
          <dgm:chPref val="0"/>
        </dgm:presLayoutVars>
      </dgm:prSet>
      <dgm:spPr/>
    </dgm:pt>
    <dgm:pt modelId="{F83CB0F5-9EDF-46A9-B185-DAD01A786894}" type="pres">
      <dgm:prSet presAssocID="{0265F83A-FC43-4EB0-ADE0-07BD0A85C559}" presName="txSpace" presStyleCnt="0"/>
      <dgm:spPr/>
    </dgm:pt>
    <dgm:pt modelId="{002746E2-69A3-40C4-A559-CFBAF792249E}" type="pres">
      <dgm:prSet presAssocID="{0265F83A-FC43-4EB0-ADE0-07BD0A85C559}" presName="desTx" presStyleLbl="revTx" presStyleIdx="1" presStyleCnt="4">
        <dgm:presLayoutVars/>
      </dgm:prSet>
      <dgm:spPr/>
    </dgm:pt>
    <dgm:pt modelId="{9006E521-73CE-4CD7-9973-29B6C49D629E}" type="pres">
      <dgm:prSet presAssocID="{BC13B383-265D-4A08-B49D-059E4E83DEC8}" presName="sibTrans" presStyleCnt="0"/>
      <dgm:spPr/>
    </dgm:pt>
    <dgm:pt modelId="{1F60A2C5-49F9-40D5-9721-0B5B82DC31CE}" type="pres">
      <dgm:prSet presAssocID="{6E22B9AE-8358-4B08-8B00-A0C8EE181EB5}" presName="compNode" presStyleCnt="0"/>
      <dgm:spPr/>
    </dgm:pt>
    <dgm:pt modelId="{31DDB7E4-6815-4823-B04E-CEF2F390B369}" type="pres">
      <dgm:prSet presAssocID="{6E22B9AE-8358-4B08-8B00-A0C8EE181EB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1E028215-718C-43CC-9716-B6477B6EAE1C}" type="pres">
      <dgm:prSet presAssocID="{6E22B9AE-8358-4B08-8B00-A0C8EE181EB5}" presName="iconSpace" presStyleCnt="0"/>
      <dgm:spPr/>
    </dgm:pt>
    <dgm:pt modelId="{D90481CB-1B04-40FE-9D69-12459640AAB6}" type="pres">
      <dgm:prSet presAssocID="{6E22B9AE-8358-4B08-8B00-A0C8EE181EB5}" presName="parTx" presStyleLbl="revTx" presStyleIdx="2" presStyleCnt="4">
        <dgm:presLayoutVars>
          <dgm:chMax val="0"/>
          <dgm:chPref val="0"/>
        </dgm:presLayoutVars>
      </dgm:prSet>
      <dgm:spPr/>
    </dgm:pt>
    <dgm:pt modelId="{33F27D5E-9046-4DF2-A7D0-3B95787D815D}" type="pres">
      <dgm:prSet presAssocID="{6E22B9AE-8358-4B08-8B00-A0C8EE181EB5}" presName="txSpace" presStyleCnt="0"/>
      <dgm:spPr/>
    </dgm:pt>
    <dgm:pt modelId="{3A99F87E-66ED-41F3-8F99-C2FB6354DF5F}" type="pres">
      <dgm:prSet presAssocID="{6E22B9AE-8358-4B08-8B00-A0C8EE181EB5}" presName="desTx" presStyleLbl="revTx" presStyleIdx="3" presStyleCnt="4">
        <dgm:presLayoutVars/>
      </dgm:prSet>
      <dgm:spPr/>
    </dgm:pt>
  </dgm:ptLst>
  <dgm:cxnLst>
    <dgm:cxn modelId="{2B9DF70E-FE23-4035-8C53-DDDD8F098DEF}" srcId="{46E44777-04CC-4752-89C2-D36496DCB0A2}" destId="{0265F83A-FC43-4EB0-ADE0-07BD0A85C559}" srcOrd="0" destOrd="0" parTransId="{F77E914C-8CE9-490B-BA13-3A3957E5F22A}" sibTransId="{BC13B383-265D-4A08-B49D-059E4E83DEC8}"/>
    <dgm:cxn modelId="{98905068-D24F-4B9D-9790-DBFF99D692E6}" type="presOf" srcId="{46E44777-04CC-4752-89C2-D36496DCB0A2}" destId="{03A6A074-85D0-4BEA-8F22-A57250F23A85}" srcOrd="0" destOrd="0" presId="urn:microsoft.com/office/officeart/2018/2/layout/IconLabelDescriptionList"/>
    <dgm:cxn modelId="{FF85D375-6B1D-4196-B365-66F59B403D8A}" type="presOf" srcId="{0265F83A-FC43-4EB0-ADE0-07BD0A85C559}" destId="{B0B0C590-04D8-41AB-B889-5392E281EABF}" srcOrd="0" destOrd="0" presId="urn:microsoft.com/office/officeart/2018/2/layout/IconLabelDescriptionList"/>
    <dgm:cxn modelId="{05FB86B8-7207-4382-8646-4863ABF05F19}" type="presOf" srcId="{6E22B9AE-8358-4B08-8B00-A0C8EE181EB5}" destId="{D90481CB-1B04-40FE-9D69-12459640AAB6}" srcOrd="0" destOrd="0" presId="urn:microsoft.com/office/officeart/2018/2/layout/IconLabelDescriptionList"/>
    <dgm:cxn modelId="{4ED319BE-56F0-4EB6-ADE2-5836C2BA645D}" srcId="{0265F83A-FC43-4EB0-ADE0-07BD0A85C559}" destId="{9274D789-B262-41FC-B9C5-1192C41D548E}" srcOrd="0" destOrd="0" parTransId="{AFD078C5-5099-46D6-98C7-5262FED59849}" sibTransId="{22F17642-5227-4EC0-8486-975ACD164566}"/>
    <dgm:cxn modelId="{E2959ED2-2810-4FCA-B9BF-C8F01457EBDD}" srcId="{46E44777-04CC-4752-89C2-D36496DCB0A2}" destId="{6E22B9AE-8358-4B08-8B00-A0C8EE181EB5}" srcOrd="1" destOrd="0" parTransId="{B5BE0719-AF6A-435E-B56C-EE5EA8D37662}" sibTransId="{4FB7C561-1889-4E01-AE8A-906842D8BCAA}"/>
    <dgm:cxn modelId="{0E60FFE5-5865-456E-AB79-9FCB8E252226}" type="presOf" srcId="{9274D789-B262-41FC-B9C5-1192C41D548E}" destId="{002746E2-69A3-40C4-A559-CFBAF792249E}" srcOrd="0" destOrd="0" presId="urn:microsoft.com/office/officeart/2018/2/layout/IconLabelDescriptionList"/>
    <dgm:cxn modelId="{F329D806-3305-475D-88CD-F45F19D85B58}" type="presParOf" srcId="{03A6A074-85D0-4BEA-8F22-A57250F23A85}" destId="{F2859441-896F-4965-99AC-215A176D7255}" srcOrd="0" destOrd="0" presId="urn:microsoft.com/office/officeart/2018/2/layout/IconLabelDescriptionList"/>
    <dgm:cxn modelId="{C941AF4E-BA12-46D8-8DE8-E5D90333B896}" type="presParOf" srcId="{F2859441-896F-4965-99AC-215A176D7255}" destId="{745F7268-28BD-4986-9371-BBA977FAE00D}" srcOrd="0" destOrd="0" presId="urn:microsoft.com/office/officeart/2018/2/layout/IconLabelDescriptionList"/>
    <dgm:cxn modelId="{D65992E1-F000-4E42-9F5E-5BBC84EFF455}" type="presParOf" srcId="{F2859441-896F-4965-99AC-215A176D7255}" destId="{69E4C963-D8A8-4CC1-A09E-178F760153FD}" srcOrd="1" destOrd="0" presId="urn:microsoft.com/office/officeart/2018/2/layout/IconLabelDescriptionList"/>
    <dgm:cxn modelId="{81774A39-733A-4552-AD86-1F9CF04F21B4}" type="presParOf" srcId="{F2859441-896F-4965-99AC-215A176D7255}" destId="{B0B0C590-04D8-41AB-B889-5392E281EABF}" srcOrd="2" destOrd="0" presId="urn:microsoft.com/office/officeart/2018/2/layout/IconLabelDescriptionList"/>
    <dgm:cxn modelId="{AFF7B40B-AFDE-4714-8766-ECF3A4E60C34}" type="presParOf" srcId="{F2859441-896F-4965-99AC-215A176D7255}" destId="{F83CB0F5-9EDF-46A9-B185-DAD01A786894}" srcOrd="3" destOrd="0" presId="urn:microsoft.com/office/officeart/2018/2/layout/IconLabelDescriptionList"/>
    <dgm:cxn modelId="{9E814AD4-EE2C-40F7-B501-7218A4AD51FE}" type="presParOf" srcId="{F2859441-896F-4965-99AC-215A176D7255}" destId="{002746E2-69A3-40C4-A559-CFBAF792249E}" srcOrd="4" destOrd="0" presId="urn:microsoft.com/office/officeart/2018/2/layout/IconLabelDescriptionList"/>
    <dgm:cxn modelId="{B523B32E-93AA-446D-8146-4F4A2BF2B1C9}" type="presParOf" srcId="{03A6A074-85D0-4BEA-8F22-A57250F23A85}" destId="{9006E521-73CE-4CD7-9973-29B6C49D629E}" srcOrd="1" destOrd="0" presId="urn:microsoft.com/office/officeart/2018/2/layout/IconLabelDescriptionList"/>
    <dgm:cxn modelId="{37C16009-7869-4284-B4AC-5D10C2F4AE43}" type="presParOf" srcId="{03A6A074-85D0-4BEA-8F22-A57250F23A85}" destId="{1F60A2C5-49F9-40D5-9721-0B5B82DC31CE}" srcOrd="2" destOrd="0" presId="urn:microsoft.com/office/officeart/2018/2/layout/IconLabelDescriptionList"/>
    <dgm:cxn modelId="{EC77E490-7B89-49E0-BE97-F2147E12D756}" type="presParOf" srcId="{1F60A2C5-49F9-40D5-9721-0B5B82DC31CE}" destId="{31DDB7E4-6815-4823-B04E-CEF2F390B369}" srcOrd="0" destOrd="0" presId="urn:microsoft.com/office/officeart/2018/2/layout/IconLabelDescriptionList"/>
    <dgm:cxn modelId="{A835B1CB-62BD-41A1-A6D0-9131991C82E3}" type="presParOf" srcId="{1F60A2C5-49F9-40D5-9721-0B5B82DC31CE}" destId="{1E028215-718C-43CC-9716-B6477B6EAE1C}" srcOrd="1" destOrd="0" presId="urn:microsoft.com/office/officeart/2018/2/layout/IconLabelDescriptionList"/>
    <dgm:cxn modelId="{492EDCB7-7128-4C9D-8DA2-697A81596D43}" type="presParOf" srcId="{1F60A2C5-49F9-40D5-9721-0B5B82DC31CE}" destId="{D90481CB-1B04-40FE-9D69-12459640AAB6}" srcOrd="2" destOrd="0" presId="urn:microsoft.com/office/officeart/2018/2/layout/IconLabelDescriptionList"/>
    <dgm:cxn modelId="{C725A4F2-E7A3-499D-BDBA-A95768D22913}" type="presParOf" srcId="{1F60A2C5-49F9-40D5-9721-0B5B82DC31CE}" destId="{33F27D5E-9046-4DF2-A7D0-3B95787D815D}" srcOrd="3" destOrd="0" presId="urn:microsoft.com/office/officeart/2018/2/layout/IconLabelDescriptionList"/>
    <dgm:cxn modelId="{1CD65B2D-CF4D-478D-89D7-BB934BF69B98}" type="presParOf" srcId="{1F60A2C5-49F9-40D5-9721-0B5B82DC31CE}" destId="{3A99F87E-66ED-41F3-8F99-C2FB6354DF5F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3677A-9FA2-8040-B14E-D593845773BC}">
      <dsp:nvSpPr>
        <dsp:cNvPr id="0" name=""/>
        <dsp:cNvSpPr/>
      </dsp:nvSpPr>
      <dsp:spPr>
        <a:xfrm>
          <a:off x="0" y="2033"/>
          <a:ext cx="1116064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898E8-6015-DF4F-B78E-8081324311C1}">
      <dsp:nvSpPr>
        <dsp:cNvPr id="0" name=""/>
        <dsp:cNvSpPr/>
      </dsp:nvSpPr>
      <dsp:spPr>
        <a:xfrm>
          <a:off x="0" y="2033"/>
          <a:ext cx="11160642" cy="1386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2"/>
              </a:solidFill>
            </a:rPr>
            <a:t>In 2020, Massachusetts </a:t>
          </a:r>
          <a:r>
            <a:rPr lang="en-US" sz="3200" b="1" kern="1200" dirty="0">
              <a:solidFill>
                <a:schemeClr val="accent1"/>
              </a:solidFill>
            </a:rPr>
            <a:t>lost 3.6%</a:t>
          </a:r>
          <a:r>
            <a:rPr lang="en-US" sz="3200" kern="1200" dirty="0">
              <a:solidFill>
                <a:schemeClr val="tx2"/>
              </a:solidFill>
            </a:rPr>
            <a:t> of the primary care physician workforce, compared to 3.3% nationally.</a:t>
          </a:r>
        </a:p>
      </dsp:txBody>
      <dsp:txXfrm>
        <a:off x="0" y="2033"/>
        <a:ext cx="11160642" cy="1386860"/>
      </dsp:txXfrm>
    </dsp:sp>
    <dsp:sp modelId="{883CA327-95AE-884F-A691-8AA1AAC5F1B8}">
      <dsp:nvSpPr>
        <dsp:cNvPr id="0" name=""/>
        <dsp:cNvSpPr/>
      </dsp:nvSpPr>
      <dsp:spPr>
        <a:xfrm>
          <a:off x="0" y="1388893"/>
          <a:ext cx="1116064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49DEC-32DB-784A-B51F-C6BBE020914E}">
      <dsp:nvSpPr>
        <dsp:cNvPr id="0" name=""/>
        <dsp:cNvSpPr/>
      </dsp:nvSpPr>
      <dsp:spPr>
        <a:xfrm>
          <a:off x="0" y="1388893"/>
          <a:ext cx="11160642" cy="1386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accent1"/>
              </a:solidFill>
            </a:rPr>
            <a:t>More than 33% </a:t>
          </a:r>
          <a:r>
            <a:rPr lang="en-US" sz="3200" kern="1200" dirty="0">
              <a:solidFill>
                <a:schemeClr val="tx2"/>
              </a:solidFill>
            </a:rPr>
            <a:t>of primary care physicians in Massachusetts are </a:t>
          </a:r>
          <a:r>
            <a:rPr lang="en-US" sz="3200" b="1" kern="1200" dirty="0">
              <a:solidFill>
                <a:schemeClr val="accent1"/>
              </a:solidFill>
            </a:rPr>
            <a:t>over the age of 60</a:t>
          </a:r>
          <a:r>
            <a:rPr lang="en-US" sz="3200" kern="1200" dirty="0">
              <a:solidFill>
                <a:schemeClr val="tx2"/>
              </a:solidFill>
            </a:rPr>
            <a:t>.</a:t>
          </a:r>
        </a:p>
      </dsp:txBody>
      <dsp:txXfrm>
        <a:off x="0" y="1388893"/>
        <a:ext cx="11160642" cy="1386860"/>
      </dsp:txXfrm>
    </dsp:sp>
    <dsp:sp modelId="{B5EE0246-D36C-2E4E-9DB2-2DD8C20D3E9A}">
      <dsp:nvSpPr>
        <dsp:cNvPr id="0" name=""/>
        <dsp:cNvSpPr/>
      </dsp:nvSpPr>
      <dsp:spPr>
        <a:xfrm>
          <a:off x="0" y="2775754"/>
          <a:ext cx="1116064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41561-2C2E-5E43-B51E-14186F76EA7F}">
      <dsp:nvSpPr>
        <dsp:cNvPr id="0" name=""/>
        <dsp:cNvSpPr/>
      </dsp:nvSpPr>
      <dsp:spPr>
        <a:xfrm>
          <a:off x="0" y="2775754"/>
          <a:ext cx="11160642" cy="1386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accent1"/>
              </a:solidFill>
            </a:rPr>
            <a:t>One-third</a:t>
          </a:r>
          <a:r>
            <a:rPr lang="en-US" sz="3200" kern="1200" dirty="0">
              <a:solidFill>
                <a:schemeClr val="tx2"/>
              </a:solidFill>
            </a:rPr>
            <a:t> of Massachusetts residents report having </a:t>
          </a:r>
          <a:r>
            <a:rPr lang="en-US" sz="3200" b="1" kern="1200" dirty="0">
              <a:solidFill>
                <a:schemeClr val="accent1"/>
              </a:solidFill>
            </a:rPr>
            <a:t>no primary care physician </a:t>
          </a:r>
          <a:r>
            <a:rPr lang="en-US" sz="3200" kern="1200" dirty="0">
              <a:solidFill>
                <a:schemeClr val="tx2"/>
              </a:solidFill>
            </a:rPr>
            <a:t>due to lack of availability.</a:t>
          </a:r>
        </a:p>
      </dsp:txBody>
      <dsp:txXfrm>
        <a:off x="0" y="2775754"/>
        <a:ext cx="11160642" cy="13868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3BC65-4C79-4EAA-9DB5-B1B8D20F9545}">
      <dsp:nvSpPr>
        <dsp:cNvPr id="0" name=""/>
        <dsp:cNvSpPr/>
      </dsp:nvSpPr>
      <dsp:spPr>
        <a:xfrm>
          <a:off x="314200" y="960501"/>
          <a:ext cx="982195" cy="9821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A8B76-42CD-4146-A909-5ADAF95CEE24}">
      <dsp:nvSpPr>
        <dsp:cNvPr id="0" name=""/>
        <dsp:cNvSpPr/>
      </dsp:nvSpPr>
      <dsp:spPr>
        <a:xfrm>
          <a:off x="523521" y="1169822"/>
          <a:ext cx="563554" cy="5635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887BAA-CD6F-45BD-882A-D68C3B5D3446}">
      <dsp:nvSpPr>
        <dsp:cNvPr id="0" name=""/>
        <dsp:cNvSpPr/>
      </dsp:nvSpPr>
      <dsp:spPr>
        <a:xfrm>
          <a:off x="220" y="2248626"/>
          <a:ext cx="1610156" cy="1188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Who pays for this?</a:t>
          </a:r>
        </a:p>
      </dsp:txBody>
      <dsp:txXfrm>
        <a:off x="220" y="2248626"/>
        <a:ext cx="1610156" cy="1188748"/>
      </dsp:txXfrm>
    </dsp:sp>
    <dsp:sp modelId="{9906ACA8-9F33-45B8-9327-D4AB0CBB1640}">
      <dsp:nvSpPr>
        <dsp:cNvPr id="0" name=""/>
        <dsp:cNvSpPr/>
      </dsp:nvSpPr>
      <dsp:spPr>
        <a:xfrm>
          <a:off x="2206134" y="960501"/>
          <a:ext cx="982195" cy="9821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443CFE-56ED-4CB8-AF17-E01E53DED2B2}">
      <dsp:nvSpPr>
        <dsp:cNvPr id="0" name=""/>
        <dsp:cNvSpPr/>
      </dsp:nvSpPr>
      <dsp:spPr>
        <a:xfrm>
          <a:off x="2415454" y="1169822"/>
          <a:ext cx="563554" cy="5635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E9F35-BD9F-4937-85D3-B1B7BCA4AFB6}">
      <dsp:nvSpPr>
        <dsp:cNvPr id="0" name=""/>
        <dsp:cNvSpPr/>
      </dsp:nvSpPr>
      <dsp:spPr>
        <a:xfrm>
          <a:off x="1892153" y="2248626"/>
          <a:ext cx="1610156" cy="1188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Schools do not have budgets.</a:t>
          </a:r>
        </a:p>
      </dsp:txBody>
      <dsp:txXfrm>
        <a:off x="1892153" y="2248626"/>
        <a:ext cx="1610156" cy="1188748"/>
      </dsp:txXfrm>
    </dsp:sp>
    <dsp:sp modelId="{4F92E394-29C6-4D06-B330-952A13FC1BD8}">
      <dsp:nvSpPr>
        <dsp:cNvPr id="0" name=""/>
        <dsp:cNvSpPr/>
      </dsp:nvSpPr>
      <dsp:spPr>
        <a:xfrm>
          <a:off x="4098068" y="960501"/>
          <a:ext cx="982195" cy="982195"/>
        </a:xfrm>
        <a:prstGeom prst="ellipse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6DFF7-C861-4FDF-89BD-A16E39C4ED1A}">
      <dsp:nvSpPr>
        <dsp:cNvPr id="0" name=""/>
        <dsp:cNvSpPr/>
      </dsp:nvSpPr>
      <dsp:spPr>
        <a:xfrm>
          <a:off x="4307388" y="1169822"/>
          <a:ext cx="563554" cy="5635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EC407B-FB3D-4B31-8A0A-B613EF7951EC}">
      <dsp:nvSpPr>
        <dsp:cNvPr id="0" name=""/>
        <dsp:cNvSpPr/>
      </dsp:nvSpPr>
      <dsp:spPr>
        <a:xfrm>
          <a:off x="3784087" y="2248626"/>
          <a:ext cx="1610156" cy="1188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The cost is passed on to students.</a:t>
          </a:r>
        </a:p>
      </dsp:txBody>
      <dsp:txXfrm>
        <a:off x="3784087" y="2248626"/>
        <a:ext cx="1610156" cy="1188748"/>
      </dsp:txXfrm>
    </dsp:sp>
    <dsp:sp modelId="{2378BEDC-DF2C-4819-A4E7-5AD82F443389}">
      <dsp:nvSpPr>
        <dsp:cNvPr id="0" name=""/>
        <dsp:cNvSpPr/>
      </dsp:nvSpPr>
      <dsp:spPr>
        <a:xfrm>
          <a:off x="5990001" y="960501"/>
          <a:ext cx="982195" cy="982195"/>
        </a:xfrm>
        <a:prstGeom prst="ellipse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DA8D72-A9B4-44B1-B907-3DCF72272220}">
      <dsp:nvSpPr>
        <dsp:cNvPr id="0" name=""/>
        <dsp:cNvSpPr/>
      </dsp:nvSpPr>
      <dsp:spPr>
        <a:xfrm>
          <a:off x="6199321" y="1169822"/>
          <a:ext cx="563554" cy="5635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A1695-43C5-4A29-B238-4D2C631DFE5B}">
      <dsp:nvSpPr>
        <dsp:cNvPr id="0" name=""/>
        <dsp:cNvSpPr/>
      </dsp:nvSpPr>
      <dsp:spPr>
        <a:xfrm>
          <a:off x="5676021" y="2248626"/>
          <a:ext cx="1610156" cy="1188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Are preceptors contract staff or are they issued 10-99?</a:t>
          </a:r>
        </a:p>
      </dsp:txBody>
      <dsp:txXfrm>
        <a:off x="5676021" y="2248626"/>
        <a:ext cx="1610156" cy="1188748"/>
      </dsp:txXfrm>
    </dsp:sp>
    <dsp:sp modelId="{5A17073C-734B-4B7A-BF80-5FFA8AE3991D}">
      <dsp:nvSpPr>
        <dsp:cNvPr id="0" name=""/>
        <dsp:cNvSpPr/>
      </dsp:nvSpPr>
      <dsp:spPr>
        <a:xfrm>
          <a:off x="7881935" y="960501"/>
          <a:ext cx="982195" cy="982195"/>
        </a:xfrm>
        <a:prstGeom prst="ellipse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8F7D1-548D-473F-B30F-5EEEBE49975B}">
      <dsp:nvSpPr>
        <dsp:cNvPr id="0" name=""/>
        <dsp:cNvSpPr/>
      </dsp:nvSpPr>
      <dsp:spPr>
        <a:xfrm>
          <a:off x="8091255" y="1169822"/>
          <a:ext cx="563554" cy="56355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FB60E-62CD-49CD-B1DD-C44B9F3A1B79}">
      <dsp:nvSpPr>
        <dsp:cNvPr id="0" name=""/>
        <dsp:cNvSpPr/>
      </dsp:nvSpPr>
      <dsp:spPr>
        <a:xfrm>
          <a:off x="7567954" y="2248626"/>
          <a:ext cx="1610156" cy="1188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Does this create a different predatory pathway?</a:t>
          </a:r>
        </a:p>
      </dsp:txBody>
      <dsp:txXfrm>
        <a:off x="7567954" y="2248626"/>
        <a:ext cx="1610156" cy="1188748"/>
      </dsp:txXfrm>
    </dsp:sp>
    <dsp:sp modelId="{42BA7511-FECA-4218-A6C4-BF06758C47B3}">
      <dsp:nvSpPr>
        <dsp:cNvPr id="0" name=""/>
        <dsp:cNvSpPr/>
      </dsp:nvSpPr>
      <dsp:spPr>
        <a:xfrm>
          <a:off x="9773868" y="960501"/>
          <a:ext cx="982195" cy="982195"/>
        </a:xfrm>
        <a:prstGeom prst="ellipse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AB411F-210E-4437-962B-8F8695825DB0}">
      <dsp:nvSpPr>
        <dsp:cNvPr id="0" name=""/>
        <dsp:cNvSpPr/>
      </dsp:nvSpPr>
      <dsp:spPr>
        <a:xfrm>
          <a:off x="9983189" y="1169822"/>
          <a:ext cx="563554" cy="56355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60DD67-A135-47F0-AB2D-5BCBCBE86AF4}">
      <dsp:nvSpPr>
        <dsp:cNvPr id="0" name=""/>
        <dsp:cNvSpPr/>
      </dsp:nvSpPr>
      <dsp:spPr>
        <a:xfrm>
          <a:off x="9459888" y="2248626"/>
          <a:ext cx="1610156" cy="1188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Does this set a precedent that we do not get back from?</a:t>
          </a:r>
        </a:p>
      </dsp:txBody>
      <dsp:txXfrm>
        <a:off x="9459888" y="2248626"/>
        <a:ext cx="1610156" cy="11887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16114-2BBC-423F-9B4F-A9FD4958A0E3}">
      <dsp:nvSpPr>
        <dsp:cNvPr id="0" name=""/>
        <dsp:cNvSpPr/>
      </dsp:nvSpPr>
      <dsp:spPr>
        <a:xfrm>
          <a:off x="2603009" y="293891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5DC3F-BC95-48B9-8F20-E184199B5761}">
      <dsp:nvSpPr>
        <dsp:cNvPr id="0" name=""/>
        <dsp:cNvSpPr/>
      </dsp:nvSpPr>
      <dsp:spPr>
        <a:xfrm>
          <a:off x="3071009" y="761892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8EF707-0086-41B1-8E09-FE4DEB0FDD30}">
      <dsp:nvSpPr>
        <dsp:cNvPr id="0" name=""/>
        <dsp:cNvSpPr/>
      </dsp:nvSpPr>
      <dsp:spPr>
        <a:xfrm>
          <a:off x="1901009" y="3173892"/>
          <a:ext cx="3600000" cy="132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Current program in other states with a credit ranging from $1,000 per calendar year to a high of $10,000 per calendar year.</a:t>
          </a:r>
        </a:p>
      </dsp:txBody>
      <dsp:txXfrm>
        <a:off x="1901009" y="3173892"/>
        <a:ext cx="3600000" cy="1327500"/>
      </dsp:txXfrm>
    </dsp:sp>
    <dsp:sp modelId="{A9A7FE92-1E05-4AD8-9248-CDBFDD890BFC}">
      <dsp:nvSpPr>
        <dsp:cNvPr id="0" name=""/>
        <dsp:cNvSpPr/>
      </dsp:nvSpPr>
      <dsp:spPr>
        <a:xfrm>
          <a:off x="6833009" y="293891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1431A6-4BD6-488B-A010-0350BCF7838C}">
      <dsp:nvSpPr>
        <dsp:cNvPr id="0" name=""/>
        <dsp:cNvSpPr/>
      </dsp:nvSpPr>
      <dsp:spPr>
        <a:xfrm>
          <a:off x="7301009" y="761892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061D0-B116-4945-B997-A1674650F6B8}">
      <dsp:nvSpPr>
        <dsp:cNvPr id="0" name=""/>
        <dsp:cNvSpPr/>
      </dsp:nvSpPr>
      <dsp:spPr>
        <a:xfrm>
          <a:off x="6131009" y="3173892"/>
          <a:ext cx="3600000" cy="132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$2,150 for a full clinical rotation with a maximum of $8,600 per calendar year.</a:t>
          </a:r>
        </a:p>
      </dsp:txBody>
      <dsp:txXfrm>
        <a:off x="6131009" y="3173892"/>
        <a:ext cx="3600000" cy="13275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B24BD-6DA4-4979-9480-ED76C81D5B59}">
      <dsp:nvSpPr>
        <dsp:cNvPr id="0" name=""/>
        <dsp:cNvSpPr/>
      </dsp:nvSpPr>
      <dsp:spPr>
        <a:xfrm>
          <a:off x="0" y="507"/>
          <a:ext cx="11040423" cy="1188186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604B2-1E50-4009-8EDB-339A3667B224}">
      <dsp:nvSpPr>
        <dsp:cNvPr id="0" name=""/>
        <dsp:cNvSpPr/>
      </dsp:nvSpPr>
      <dsp:spPr>
        <a:xfrm>
          <a:off x="359426" y="267849"/>
          <a:ext cx="653502" cy="6535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955CAD-9ACF-4D21-896B-BF71BFAFE146}">
      <dsp:nvSpPr>
        <dsp:cNvPr id="0" name=""/>
        <dsp:cNvSpPr/>
      </dsp:nvSpPr>
      <dsp:spPr>
        <a:xfrm>
          <a:off x="1372355" y="507"/>
          <a:ext cx="9668067" cy="118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50" tIns="125750" rIns="125750" bIns="12575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2"/>
              </a:solidFill>
            </a:rPr>
            <a:t>Setting: Hospital systems with clinics</a:t>
          </a:r>
        </a:p>
      </dsp:txBody>
      <dsp:txXfrm>
        <a:off x="1372355" y="507"/>
        <a:ext cx="9668067" cy="1188186"/>
      </dsp:txXfrm>
    </dsp:sp>
    <dsp:sp modelId="{DBABE873-0772-44FE-8EF6-C825305E8314}">
      <dsp:nvSpPr>
        <dsp:cNvPr id="0" name=""/>
        <dsp:cNvSpPr/>
      </dsp:nvSpPr>
      <dsp:spPr>
        <a:xfrm>
          <a:off x="0" y="1485741"/>
          <a:ext cx="11040423" cy="1188186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592C6-E3AA-43E2-820C-0E290E91E293}">
      <dsp:nvSpPr>
        <dsp:cNvPr id="0" name=""/>
        <dsp:cNvSpPr/>
      </dsp:nvSpPr>
      <dsp:spPr>
        <a:xfrm>
          <a:off x="359426" y="1753083"/>
          <a:ext cx="653502" cy="6535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97344F-4EE0-4636-9BB0-C29769AF63EC}">
      <dsp:nvSpPr>
        <dsp:cNvPr id="0" name=""/>
        <dsp:cNvSpPr/>
      </dsp:nvSpPr>
      <dsp:spPr>
        <a:xfrm>
          <a:off x="1372355" y="1485741"/>
          <a:ext cx="9668067" cy="118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50" tIns="125750" rIns="125750" bIns="12575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2"/>
              </a:solidFill>
            </a:rPr>
            <a:t>NP clinical instructor works for the clinic and is paid by the clinic</a:t>
          </a:r>
          <a:endParaRPr lang="en-US" sz="2500" kern="1200" dirty="0">
            <a:solidFill>
              <a:schemeClr val="tx2"/>
            </a:solidFill>
          </a:endParaRPr>
        </a:p>
      </dsp:txBody>
      <dsp:txXfrm>
        <a:off x="1372355" y="1485741"/>
        <a:ext cx="9668067" cy="1188186"/>
      </dsp:txXfrm>
    </dsp:sp>
    <dsp:sp modelId="{93239FB6-0D7E-45C9-9E06-82B12CEFBADF}">
      <dsp:nvSpPr>
        <dsp:cNvPr id="0" name=""/>
        <dsp:cNvSpPr/>
      </dsp:nvSpPr>
      <dsp:spPr>
        <a:xfrm>
          <a:off x="0" y="2970974"/>
          <a:ext cx="11040423" cy="1188186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5091CA-86F3-4318-8791-91B2BFB857D0}">
      <dsp:nvSpPr>
        <dsp:cNvPr id="0" name=""/>
        <dsp:cNvSpPr/>
      </dsp:nvSpPr>
      <dsp:spPr>
        <a:xfrm>
          <a:off x="359426" y="3238316"/>
          <a:ext cx="653502" cy="6535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4B426-B168-4DF4-9227-3E1C1FCA3B85}">
      <dsp:nvSpPr>
        <dsp:cNvPr id="0" name=""/>
        <dsp:cNvSpPr/>
      </dsp:nvSpPr>
      <dsp:spPr>
        <a:xfrm>
          <a:off x="1372355" y="2970974"/>
          <a:ext cx="9668067" cy="118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50" tIns="125750" rIns="125750" bIns="12575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2"/>
              </a:solidFill>
            </a:rPr>
            <a:t>NP clinical instructor precepts the student</a:t>
          </a:r>
          <a:endParaRPr lang="en-US" sz="2500" kern="1200" dirty="0">
            <a:solidFill>
              <a:schemeClr val="tx2"/>
            </a:solidFill>
          </a:endParaRPr>
        </a:p>
      </dsp:txBody>
      <dsp:txXfrm>
        <a:off x="1372355" y="2970974"/>
        <a:ext cx="9668067" cy="118818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9B5CB-85B6-594E-9A40-D26197ADE0D0}">
      <dsp:nvSpPr>
        <dsp:cNvPr id="0" name=""/>
        <dsp:cNvSpPr/>
      </dsp:nvSpPr>
      <dsp:spPr>
        <a:xfrm>
          <a:off x="0" y="44999"/>
          <a:ext cx="10820400" cy="12168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NP preceptor ratio is 1:1</a:t>
          </a:r>
        </a:p>
      </dsp:txBody>
      <dsp:txXfrm>
        <a:off x="59399" y="104398"/>
        <a:ext cx="10701602" cy="1098002"/>
      </dsp:txXfrm>
    </dsp:sp>
    <dsp:sp modelId="{9DB79095-C221-874E-B906-A7B47D5D91EC}">
      <dsp:nvSpPr>
        <dsp:cNvPr id="0" name=""/>
        <dsp:cNvSpPr/>
      </dsp:nvSpPr>
      <dsp:spPr>
        <a:xfrm>
          <a:off x="0" y="1449000"/>
          <a:ext cx="10820400" cy="12168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Medical student ratio can be 1:3</a:t>
          </a:r>
        </a:p>
      </dsp:txBody>
      <dsp:txXfrm>
        <a:off x="59399" y="1508399"/>
        <a:ext cx="10701602" cy="1098002"/>
      </dsp:txXfrm>
    </dsp:sp>
    <dsp:sp modelId="{EC6AB324-ACB7-F948-90CB-53967C4B80B7}">
      <dsp:nvSpPr>
        <dsp:cNvPr id="0" name=""/>
        <dsp:cNvSpPr/>
      </dsp:nvSpPr>
      <dsp:spPr>
        <a:xfrm>
          <a:off x="0" y="2853000"/>
          <a:ext cx="10820400" cy="121680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tx2"/>
              </a:solidFill>
            </a:rPr>
            <a:t>Should we re-evaluate?</a:t>
          </a:r>
        </a:p>
      </dsp:txBody>
      <dsp:txXfrm>
        <a:off x="59399" y="2912399"/>
        <a:ext cx="10701602" cy="109800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5A8B1-9317-4EB8-BB6B-742526139588}">
      <dsp:nvSpPr>
        <dsp:cNvPr id="0" name=""/>
        <dsp:cNvSpPr/>
      </dsp:nvSpPr>
      <dsp:spPr>
        <a:xfrm>
          <a:off x="1104899" y="792640"/>
          <a:ext cx="1429870" cy="14298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FE1F4-4264-4D5F-93EE-62BABB0E8541}">
      <dsp:nvSpPr>
        <dsp:cNvPr id="0" name=""/>
        <dsp:cNvSpPr/>
      </dsp:nvSpPr>
      <dsp:spPr>
        <a:xfrm>
          <a:off x="0" y="2274773"/>
          <a:ext cx="3260996" cy="1060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Graduate medical education is funded primary by Medicare</a:t>
          </a:r>
        </a:p>
      </dsp:txBody>
      <dsp:txXfrm>
        <a:off x="0" y="2274773"/>
        <a:ext cx="3260996" cy="1060647"/>
      </dsp:txXfrm>
    </dsp:sp>
    <dsp:sp modelId="{55799F8A-5FF2-4B17-839F-EDFDA72A4E7A}">
      <dsp:nvSpPr>
        <dsp:cNvPr id="0" name=""/>
        <dsp:cNvSpPr/>
      </dsp:nvSpPr>
      <dsp:spPr>
        <a:xfrm>
          <a:off x="4574090" y="871656"/>
          <a:ext cx="1429870" cy="14298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A03631-A334-429C-B8B0-0C20BB527760}">
      <dsp:nvSpPr>
        <dsp:cNvPr id="0" name=""/>
        <dsp:cNvSpPr/>
      </dsp:nvSpPr>
      <dsp:spPr>
        <a:xfrm>
          <a:off x="3658683" y="2273203"/>
          <a:ext cx="3221278" cy="1060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Medicare has funded GME since 1955</a:t>
          </a:r>
        </a:p>
      </dsp:txBody>
      <dsp:txXfrm>
        <a:off x="3658683" y="2273203"/>
        <a:ext cx="3221278" cy="1060647"/>
      </dsp:txXfrm>
    </dsp:sp>
    <dsp:sp modelId="{C25B4970-1806-49AA-88F5-5B69133F19C9}">
      <dsp:nvSpPr>
        <dsp:cNvPr id="0" name=""/>
        <dsp:cNvSpPr/>
      </dsp:nvSpPr>
      <dsp:spPr>
        <a:xfrm>
          <a:off x="8304158" y="729143"/>
          <a:ext cx="1429870" cy="14298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634A9D-175F-4386-B2FB-0B000458FE11}">
      <dsp:nvSpPr>
        <dsp:cNvPr id="0" name=""/>
        <dsp:cNvSpPr/>
      </dsp:nvSpPr>
      <dsp:spPr>
        <a:xfrm>
          <a:off x="7074436" y="2264262"/>
          <a:ext cx="3853392" cy="1060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Should there be a platform for more equity between GME and NP training?</a:t>
          </a:r>
        </a:p>
      </dsp:txBody>
      <dsp:txXfrm>
        <a:off x="7074436" y="2264262"/>
        <a:ext cx="3853392" cy="10606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B4F7C-78A2-1447-B6A7-AAB76BB34EDD}">
      <dsp:nvSpPr>
        <dsp:cNvPr id="0" name=""/>
        <dsp:cNvSpPr/>
      </dsp:nvSpPr>
      <dsp:spPr>
        <a:xfrm>
          <a:off x="3381" y="490492"/>
          <a:ext cx="3296840" cy="1150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Population health declines</a:t>
          </a:r>
        </a:p>
      </dsp:txBody>
      <dsp:txXfrm>
        <a:off x="3381" y="490492"/>
        <a:ext cx="3296840" cy="1150208"/>
      </dsp:txXfrm>
    </dsp:sp>
    <dsp:sp modelId="{9C1214B4-578D-124F-96A0-4153DE0669E1}">
      <dsp:nvSpPr>
        <dsp:cNvPr id="0" name=""/>
        <dsp:cNvSpPr/>
      </dsp:nvSpPr>
      <dsp:spPr>
        <a:xfrm>
          <a:off x="3381" y="1640701"/>
          <a:ext cx="3296840" cy="1983605"/>
        </a:xfrm>
        <a:prstGeom prst="rect">
          <a:avLst/>
        </a:prstGeom>
        <a:solidFill>
          <a:schemeClr val="bg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Screenings go down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No preventative care</a:t>
          </a:r>
        </a:p>
      </dsp:txBody>
      <dsp:txXfrm>
        <a:off x="3381" y="1640701"/>
        <a:ext cx="3296840" cy="1983605"/>
      </dsp:txXfrm>
    </dsp:sp>
    <dsp:sp modelId="{17A6C6E3-4BCE-044D-9E11-33EB400F2CA9}">
      <dsp:nvSpPr>
        <dsp:cNvPr id="0" name=""/>
        <dsp:cNvSpPr/>
      </dsp:nvSpPr>
      <dsp:spPr>
        <a:xfrm>
          <a:off x="3761779" y="490492"/>
          <a:ext cx="3296840" cy="1150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Emergency Departments become default PCP offices</a:t>
          </a:r>
        </a:p>
      </dsp:txBody>
      <dsp:txXfrm>
        <a:off x="3761779" y="490492"/>
        <a:ext cx="3296840" cy="1150208"/>
      </dsp:txXfrm>
    </dsp:sp>
    <dsp:sp modelId="{B1092283-15C2-2147-91C7-1E5A58E1DD44}">
      <dsp:nvSpPr>
        <dsp:cNvPr id="0" name=""/>
        <dsp:cNvSpPr/>
      </dsp:nvSpPr>
      <dsp:spPr>
        <a:xfrm>
          <a:off x="3761779" y="1640701"/>
          <a:ext cx="3296840" cy="1983605"/>
        </a:xfrm>
        <a:prstGeom prst="rect">
          <a:avLst/>
        </a:prstGeom>
        <a:solidFill>
          <a:schemeClr val="bg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Overcrowding</a:t>
          </a:r>
        </a:p>
      </dsp:txBody>
      <dsp:txXfrm>
        <a:off x="3761779" y="1640701"/>
        <a:ext cx="3296840" cy="1983605"/>
      </dsp:txXfrm>
    </dsp:sp>
    <dsp:sp modelId="{B21F55AF-B1CF-BA45-B079-A3A74FA4788B}">
      <dsp:nvSpPr>
        <dsp:cNvPr id="0" name=""/>
        <dsp:cNvSpPr/>
      </dsp:nvSpPr>
      <dsp:spPr>
        <a:xfrm>
          <a:off x="7520178" y="490492"/>
          <a:ext cx="3296840" cy="1150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Perpetuates disparities</a:t>
          </a:r>
        </a:p>
      </dsp:txBody>
      <dsp:txXfrm>
        <a:off x="7520178" y="490492"/>
        <a:ext cx="3296840" cy="1150208"/>
      </dsp:txXfrm>
    </dsp:sp>
    <dsp:sp modelId="{367E49EE-4B55-7140-9E02-A85D9B5DD6E9}">
      <dsp:nvSpPr>
        <dsp:cNvPr id="0" name=""/>
        <dsp:cNvSpPr/>
      </dsp:nvSpPr>
      <dsp:spPr>
        <a:xfrm>
          <a:off x="7520178" y="1640701"/>
          <a:ext cx="3296840" cy="1983605"/>
        </a:xfrm>
        <a:prstGeom prst="rect">
          <a:avLst/>
        </a:prstGeom>
        <a:solidFill>
          <a:schemeClr val="bg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Preventive care: 81% of whites; 64% of Hispanics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Community disparities</a:t>
          </a:r>
        </a:p>
      </dsp:txBody>
      <dsp:txXfrm>
        <a:off x="7520178" y="1640701"/>
        <a:ext cx="3296840" cy="19836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1D712-EBEA-4A2C-9041-BE2D4056E31B}">
      <dsp:nvSpPr>
        <dsp:cNvPr id="0" name=""/>
        <dsp:cNvSpPr/>
      </dsp:nvSpPr>
      <dsp:spPr>
        <a:xfrm>
          <a:off x="53754" y="361334"/>
          <a:ext cx="1491920" cy="1491920"/>
        </a:xfrm>
        <a:prstGeom prst="ellipse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7D050-D779-49F0-B835-BF7FCFA41B46}">
      <dsp:nvSpPr>
        <dsp:cNvPr id="0" name=""/>
        <dsp:cNvSpPr/>
      </dsp:nvSpPr>
      <dsp:spPr>
        <a:xfrm>
          <a:off x="367057" y="674637"/>
          <a:ext cx="865313" cy="8653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FAF7C-B9BE-4C1A-9A98-018C1240B1C7}">
      <dsp:nvSpPr>
        <dsp:cNvPr id="0" name=""/>
        <dsp:cNvSpPr/>
      </dsp:nvSpPr>
      <dsp:spPr>
        <a:xfrm>
          <a:off x="1865372" y="361334"/>
          <a:ext cx="3516669" cy="1491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Demand is projected to </a:t>
          </a:r>
          <a:r>
            <a:rPr lang="en-US" sz="2400" b="1" kern="1200" dirty="0">
              <a:solidFill>
                <a:schemeClr val="tx2"/>
              </a:solidFill>
            </a:rPr>
            <a:t>grow by 28% </a:t>
          </a:r>
          <a:r>
            <a:rPr lang="en-US" sz="2400" kern="1200" dirty="0">
              <a:solidFill>
                <a:schemeClr val="tx2"/>
              </a:solidFill>
            </a:rPr>
            <a:t>overall.</a:t>
          </a:r>
        </a:p>
      </dsp:txBody>
      <dsp:txXfrm>
        <a:off x="1865372" y="361334"/>
        <a:ext cx="3516669" cy="1491920"/>
      </dsp:txXfrm>
    </dsp:sp>
    <dsp:sp modelId="{B7552C84-A94F-459A-B34A-0123AB72C1C7}">
      <dsp:nvSpPr>
        <dsp:cNvPr id="0" name=""/>
        <dsp:cNvSpPr/>
      </dsp:nvSpPr>
      <dsp:spPr>
        <a:xfrm>
          <a:off x="5994795" y="361334"/>
          <a:ext cx="1491920" cy="1491920"/>
        </a:xfrm>
        <a:prstGeom prst="ellipse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EE23C-699D-4799-BD85-E20109C272D3}">
      <dsp:nvSpPr>
        <dsp:cNvPr id="0" name=""/>
        <dsp:cNvSpPr/>
      </dsp:nvSpPr>
      <dsp:spPr>
        <a:xfrm>
          <a:off x="6308098" y="674637"/>
          <a:ext cx="865313" cy="8653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E379B-FE96-4F58-81C8-2F3316C9F34A}">
      <dsp:nvSpPr>
        <dsp:cNvPr id="0" name=""/>
        <dsp:cNvSpPr/>
      </dsp:nvSpPr>
      <dsp:spPr>
        <a:xfrm>
          <a:off x="7806412" y="361334"/>
          <a:ext cx="3516669" cy="1491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Massachusetts’ projected growth is </a:t>
          </a:r>
          <a:r>
            <a:rPr lang="en-US" sz="2400" b="1" kern="1200" dirty="0">
              <a:solidFill>
                <a:schemeClr val="tx2"/>
              </a:solidFill>
            </a:rPr>
            <a:t>16%</a:t>
          </a:r>
          <a:r>
            <a:rPr lang="en-US" sz="2400" kern="1200" dirty="0">
              <a:solidFill>
                <a:schemeClr val="tx2"/>
              </a:solidFill>
            </a:rPr>
            <a:t>.</a:t>
          </a:r>
        </a:p>
      </dsp:txBody>
      <dsp:txXfrm>
        <a:off x="7806412" y="361334"/>
        <a:ext cx="3516669" cy="1491920"/>
      </dsp:txXfrm>
    </dsp:sp>
    <dsp:sp modelId="{2C605B69-AC5C-4750-A6A4-0102544E80D3}">
      <dsp:nvSpPr>
        <dsp:cNvPr id="0" name=""/>
        <dsp:cNvSpPr/>
      </dsp:nvSpPr>
      <dsp:spPr>
        <a:xfrm>
          <a:off x="53754" y="2612419"/>
          <a:ext cx="1491920" cy="1491920"/>
        </a:xfrm>
        <a:prstGeom prst="ellipse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C2A25D-DE4A-41C1-B48F-95EF0007A182}">
      <dsp:nvSpPr>
        <dsp:cNvPr id="0" name=""/>
        <dsp:cNvSpPr/>
      </dsp:nvSpPr>
      <dsp:spPr>
        <a:xfrm>
          <a:off x="367057" y="2925723"/>
          <a:ext cx="865313" cy="8653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8A012-601E-4D2A-9E75-F7F773BA5967}">
      <dsp:nvSpPr>
        <dsp:cNvPr id="0" name=""/>
        <dsp:cNvSpPr/>
      </dsp:nvSpPr>
      <dsp:spPr>
        <a:xfrm>
          <a:off x="1865372" y="2612419"/>
          <a:ext cx="3516669" cy="1491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New York’s projected growth is </a:t>
          </a:r>
          <a:r>
            <a:rPr lang="en-US" sz="2400" b="1" kern="1200" dirty="0">
              <a:solidFill>
                <a:schemeClr val="tx2"/>
              </a:solidFill>
            </a:rPr>
            <a:t>41%</a:t>
          </a:r>
          <a:r>
            <a:rPr lang="en-US" sz="2400" kern="1200" dirty="0">
              <a:solidFill>
                <a:schemeClr val="tx2"/>
              </a:solidFill>
            </a:rPr>
            <a:t>.</a:t>
          </a:r>
        </a:p>
      </dsp:txBody>
      <dsp:txXfrm>
        <a:off x="1865372" y="2612419"/>
        <a:ext cx="3516669" cy="1491920"/>
      </dsp:txXfrm>
    </dsp:sp>
    <dsp:sp modelId="{9F464189-566A-4ED1-908B-360A6123D836}">
      <dsp:nvSpPr>
        <dsp:cNvPr id="0" name=""/>
        <dsp:cNvSpPr/>
      </dsp:nvSpPr>
      <dsp:spPr>
        <a:xfrm>
          <a:off x="5994795" y="2612419"/>
          <a:ext cx="1491920" cy="1491920"/>
        </a:xfrm>
        <a:prstGeom prst="ellipse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EE255E-A074-4128-BA2C-F662A76755E6}">
      <dsp:nvSpPr>
        <dsp:cNvPr id="0" name=""/>
        <dsp:cNvSpPr/>
      </dsp:nvSpPr>
      <dsp:spPr>
        <a:xfrm>
          <a:off x="6308098" y="2925723"/>
          <a:ext cx="865313" cy="8653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B5E76-88E8-49FC-A977-B44E42730269}">
      <dsp:nvSpPr>
        <dsp:cNvPr id="0" name=""/>
        <dsp:cNvSpPr/>
      </dsp:nvSpPr>
      <dsp:spPr>
        <a:xfrm>
          <a:off x="7806412" y="2612419"/>
          <a:ext cx="3516669" cy="1491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The number of NP graduates each year has risen anywhere from </a:t>
          </a:r>
          <a:r>
            <a:rPr lang="en-US" sz="2400" b="1" kern="1200" dirty="0">
              <a:solidFill>
                <a:schemeClr val="tx2"/>
              </a:solidFill>
            </a:rPr>
            <a:t>6.5% to 14.2% </a:t>
          </a:r>
          <a:r>
            <a:rPr lang="en-US" sz="2400" kern="1200" dirty="0">
              <a:solidFill>
                <a:schemeClr val="tx2"/>
              </a:solidFill>
            </a:rPr>
            <a:t>each year since 2015.</a:t>
          </a:r>
        </a:p>
      </dsp:txBody>
      <dsp:txXfrm>
        <a:off x="7806412" y="2612419"/>
        <a:ext cx="3516669" cy="14919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BBE68-95A6-46B4-A32A-2C8DBF06F374}">
      <dsp:nvSpPr>
        <dsp:cNvPr id="0" name=""/>
        <dsp:cNvSpPr/>
      </dsp:nvSpPr>
      <dsp:spPr>
        <a:xfrm>
          <a:off x="2654399" y="138966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1A2DEE-31AB-4A14-B0F5-51D32C335247}">
      <dsp:nvSpPr>
        <dsp:cNvPr id="0" name=""/>
        <dsp:cNvSpPr/>
      </dsp:nvSpPr>
      <dsp:spPr>
        <a:xfrm>
          <a:off x="3122399" y="606966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1FEEA-4640-434A-A90C-2E20062ED67C}">
      <dsp:nvSpPr>
        <dsp:cNvPr id="0" name=""/>
        <dsp:cNvSpPr/>
      </dsp:nvSpPr>
      <dsp:spPr>
        <a:xfrm>
          <a:off x="1952399" y="3018966"/>
          <a:ext cx="3600000" cy="96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1"/>
              </a:solidFill>
            </a:rPr>
            <a:t>70%</a:t>
          </a:r>
          <a:r>
            <a:rPr lang="en-US" sz="2400" kern="1200" dirty="0">
              <a:solidFill>
                <a:schemeClr val="tx2"/>
              </a:solidFill>
            </a:rPr>
            <a:t> of practicing NPs deliver primary care.</a:t>
          </a:r>
        </a:p>
      </dsp:txBody>
      <dsp:txXfrm>
        <a:off x="1952399" y="3018966"/>
        <a:ext cx="3600000" cy="967500"/>
      </dsp:txXfrm>
    </dsp:sp>
    <dsp:sp modelId="{FCDB58C5-FB06-4009-8BAB-DDDC73B317AA}">
      <dsp:nvSpPr>
        <dsp:cNvPr id="0" name=""/>
        <dsp:cNvSpPr/>
      </dsp:nvSpPr>
      <dsp:spPr>
        <a:xfrm>
          <a:off x="6884400" y="138966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FBDFD-9D08-442B-867D-7D1E74320E5F}">
      <dsp:nvSpPr>
        <dsp:cNvPr id="0" name=""/>
        <dsp:cNvSpPr/>
      </dsp:nvSpPr>
      <dsp:spPr>
        <a:xfrm>
          <a:off x="7352400" y="606966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04ADE-50A8-4FED-81A5-27A7A6C4D02E}">
      <dsp:nvSpPr>
        <dsp:cNvPr id="0" name=""/>
        <dsp:cNvSpPr/>
      </dsp:nvSpPr>
      <dsp:spPr>
        <a:xfrm>
          <a:off x="6182399" y="3018966"/>
          <a:ext cx="3600000" cy="96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spc="0" dirty="0">
              <a:solidFill>
                <a:schemeClr val="accent1"/>
              </a:solidFill>
            </a:rPr>
            <a:t>88%</a:t>
          </a:r>
          <a:r>
            <a:rPr lang="en-US" sz="2400" kern="1200" spc="0" dirty="0">
              <a:solidFill>
                <a:schemeClr val="tx2"/>
              </a:solidFill>
            </a:rPr>
            <a:t> of NPs are </a:t>
          </a:r>
          <a:r>
            <a:rPr lang="en-US" sz="2400" kern="1200" dirty="0">
              <a:solidFill>
                <a:schemeClr val="tx2"/>
              </a:solidFill>
            </a:rPr>
            <a:t>educated and prepared in primary care delivery.</a:t>
          </a:r>
          <a:endParaRPr lang="en-US" sz="2400" kern="1200" spc="0" dirty="0">
            <a:solidFill>
              <a:schemeClr val="tx2"/>
            </a:solidFill>
          </a:endParaRPr>
        </a:p>
      </dsp:txBody>
      <dsp:txXfrm>
        <a:off x="6182399" y="3018966"/>
        <a:ext cx="3600000" cy="967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0971D7-292F-49F8-9D70-867C7E958141}">
      <dsp:nvSpPr>
        <dsp:cNvPr id="0" name=""/>
        <dsp:cNvSpPr/>
      </dsp:nvSpPr>
      <dsp:spPr>
        <a:xfrm>
          <a:off x="0" y="381684"/>
          <a:ext cx="10820402" cy="19012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tx2"/>
              </a:solidFill>
            </a:rPr>
            <a:t>Full practice authority in Massachusetts.</a:t>
          </a:r>
        </a:p>
      </dsp:txBody>
      <dsp:txXfrm>
        <a:off x="92811" y="474495"/>
        <a:ext cx="10634780" cy="1715628"/>
      </dsp:txXfrm>
    </dsp:sp>
    <dsp:sp modelId="{4E7DC176-5DF5-4C7A-9623-27C962A028E6}">
      <dsp:nvSpPr>
        <dsp:cNvPr id="0" name=""/>
        <dsp:cNvSpPr/>
      </dsp:nvSpPr>
      <dsp:spPr>
        <a:xfrm>
          <a:off x="0" y="2470135"/>
          <a:ext cx="10820402" cy="1901250"/>
        </a:xfrm>
        <a:prstGeom prst="roundRect">
          <a:avLst/>
        </a:prstGeom>
        <a:solidFill>
          <a:schemeClr val="accent2">
            <a:hueOff val="-8318871"/>
            <a:satOff val="42308"/>
            <a:lumOff val="-113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tx2"/>
              </a:solidFill>
            </a:rPr>
            <a:t>The quality of care provided by nurse practitioners is equal to or better than that provided by primary care physicians.</a:t>
          </a:r>
        </a:p>
      </dsp:txBody>
      <dsp:txXfrm>
        <a:off x="92811" y="2562946"/>
        <a:ext cx="10634780" cy="17156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8E60A-384B-6243-BC8F-D4C6D94AE183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A01A5-0FDB-3A4F-ABBF-F80BD6D93AAE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93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The clinical component to NP education is paramount.</a:t>
          </a:r>
        </a:p>
      </dsp:txBody>
      <dsp:txXfrm>
        <a:off x="696297" y="538547"/>
        <a:ext cx="4171627" cy="2590157"/>
      </dsp:txXfrm>
    </dsp:sp>
    <dsp:sp modelId="{73124256-FE18-CA4A-B002-8E33CF7E7C8E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93462-8A22-2C48-84F8-74C51AF7C817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93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Massachusetts preceptor hours have ranged from 500-665. The new standards is 750 clinical hours.</a:t>
          </a:r>
        </a:p>
      </dsp:txBody>
      <dsp:txXfrm>
        <a:off x="5991936" y="538547"/>
        <a:ext cx="4171627" cy="25901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D53A1-49A5-47E6-9D62-9CDD23EC4115}">
      <dsp:nvSpPr>
        <dsp:cNvPr id="0" name=""/>
        <dsp:cNvSpPr/>
      </dsp:nvSpPr>
      <dsp:spPr>
        <a:xfrm>
          <a:off x="1900200" y="490325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F843AF-C98E-47BA-AE79-8BC91A23D842}">
      <dsp:nvSpPr>
        <dsp:cNvPr id="0" name=""/>
        <dsp:cNvSpPr/>
      </dsp:nvSpPr>
      <dsp:spPr>
        <a:xfrm>
          <a:off x="712199" y="2904474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The traditional view of precepting.</a:t>
          </a:r>
        </a:p>
      </dsp:txBody>
      <dsp:txXfrm>
        <a:off x="712199" y="2904474"/>
        <a:ext cx="4320000" cy="720000"/>
      </dsp:txXfrm>
    </dsp:sp>
    <dsp:sp modelId="{CF0EB360-E942-4237-A806-DA6BAE2B5770}">
      <dsp:nvSpPr>
        <dsp:cNvPr id="0" name=""/>
        <dsp:cNvSpPr/>
      </dsp:nvSpPr>
      <dsp:spPr>
        <a:xfrm>
          <a:off x="6976200" y="490325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A7F852-A5CF-40F0-9470-7BFE3E9DFE6F}">
      <dsp:nvSpPr>
        <dsp:cNvPr id="0" name=""/>
        <dsp:cNvSpPr/>
      </dsp:nvSpPr>
      <dsp:spPr>
        <a:xfrm>
          <a:off x="5788200" y="2904474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”We do not pay preceptors.”</a:t>
          </a:r>
        </a:p>
      </dsp:txBody>
      <dsp:txXfrm>
        <a:off x="5788200" y="2904474"/>
        <a:ext cx="432000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9E83D-8DA1-4A6D-A35F-E132C9B679A3}">
      <dsp:nvSpPr>
        <dsp:cNvPr id="0" name=""/>
        <dsp:cNvSpPr/>
      </dsp:nvSpPr>
      <dsp:spPr>
        <a:xfrm>
          <a:off x="1141268" y="768260"/>
          <a:ext cx="1500317" cy="15003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37562A-FE50-4211-B2E6-E3AF1321F9CD}">
      <dsp:nvSpPr>
        <dsp:cNvPr id="0" name=""/>
        <dsp:cNvSpPr/>
      </dsp:nvSpPr>
      <dsp:spPr>
        <a:xfrm>
          <a:off x="224407" y="2740065"/>
          <a:ext cx="3334037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Not addressing a problem always creates a black market which offers solutions as a high cost.</a:t>
          </a:r>
        </a:p>
      </dsp:txBody>
      <dsp:txXfrm>
        <a:off x="224407" y="2740065"/>
        <a:ext cx="3334037" cy="1170000"/>
      </dsp:txXfrm>
    </dsp:sp>
    <dsp:sp modelId="{F3E1ADD6-0D2C-4E20-8AF3-992C9EB97AD1}">
      <dsp:nvSpPr>
        <dsp:cNvPr id="0" name=""/>
        <dsp:cNvSpPr/>
      </dsp:nvSpPr>
      <dsp:spPr>
        <a:xfrm>
          <a:off x="5058762" y="768260"/>
          <a:ext cx="1500317" cy="15003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36810-DDBC-4C0F-92E4-072EA593A2D5}">
      <dsp:nvSpPr>
        <dsp:cNvPr id="0" name=""/>
        <dsp:cNvSpPr/>
      </dsp:nvSpPr>
      <dsp:spPr>
        <a:xfrm>
          <a:off x="4141902" y="2740065"/>
          <a:ext cx="3334037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Demand for payment.</a:t>
          </a:r>
        </a:p>
      </dsp:txBody>
      <dsp:txXfrm>
        <a:off x="4141902" y="2740065"/>
        <a:ext cx="3334037" cy="1170000"/>
      </dsp:txXfrm>
    </dsp:sp>
    <dsp:sp modelId="{706D8CF9-54CA-4082-835C-57E7F4AB8FC9}">
      <dsp:nvSpPr>
        <dsp:cNvPr id="0" name=""/>
        <dsp:cNvSpPr/>
      </dsp:nvSpPr>
      <dsp:spPr>
        <a:xfrm>
          <a:off x="8976257" y="768260"/>
          <a:ext cx="1500317" cy="15003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47C1B7-7B92-4A44-ABFB-8DCE1F1A82EA}">
      <dsp:nvSpPr>
        <dsp:cNvPr id="0" name=""/>
        <dsp:cNvSpPr/>
      </dsp:nvSpPr>
      <dsp:spPr>
        <a:xfrm>
          <a:off x="8059397" y="2740065"/>
          <a:ext cx="3334037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Soliciting students for payment.</a:t>
          </a:r>
        </a:p>
      </dsp:txBody>
      <dsp:txXfrm>
        <a:off x="8059397" y="2740065"/>
        <a:ext cx="3334037" cy="117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5F7268-28BD-4986-9371-BBA977FAE00D}">
      <dsp:nvSpPr>
        <dsp:cNvPr id="0" name=""/>
        <dsp:cNvSpPr/>
      </dsp:nvSpPr>
      <dsp:spPr>
        <a:xfrm>
          <a:off x="987367" y="464803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0C590-04D8-41AB-B889-5392E281EABF}">
      <dsp:nvSpPr>
        <dsp:cNvPr id="0" name=""/>
        <dsp:cNvSpPr/>
      </dsp:nvSpPr>
      <dsp:spPr>
        <a:xfrm>
          <a:off x="987367" y="2143953"/>
          <a:ext cx="4320000" cy="166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0" kern="1200" dirty="0">
              <a:solidFill>
                <a:schemeClr val="tx2"/>
              </a:solidFill>
            </a:rPr>
            <a:t>Physician assistant programs </a:t>
          </a:r>
          <a:r>
            <a:rPr lang="en-US" sz="2800" kern="1200" dirty="0">
              <a:solidFill>
                <a:schemeClr val="tx2"/>
              </a:solidFill>
            </a:rPr>
            <a:t>pay preceptors.</a:t>
          </a:r>
        </a:p>
      </dsp:txBody>
      <dsp:txXfrm>
        <a:off x="987367" y="2143953"/>
        <a:ext cx="4320000" cy="1660500"/>
      </dsp:txXfrm>
    </dsp:sp>
    <dsp:sp modelId="{002746E2-69A3-40C4-A559-CFBAF792249E}">
      <dsp:nvSpPr>
        <dsp:cNvPr id="0" name=""/>
        <dsp:cNvSpPr/>
      </dsp:nvSpPr>
      <dsp:spPr>
        <a:xfrm>
          <a:off x="987367" y="3882198"/>
          <a:ext cx="4320000" cy="469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>
              <a:solidFill>
                <a:schemeClr val="tx2"/>
              </a:solidFill>
            </a:rPr>
            <a:t>Should we match this?</a:t>
          </a:r>
        </a:p>
      </dsp:txBody>
      <dsp:txXfrm>
        <a:off x="987367" y="3882198"/>
        <a:ext cx="4320000" cy="469824"/>
      </dsp:txXfrm>
    </dsp:sp>
    <dsp:sp modelId="{31DDB7E4-6815-4823-B04E-CEF2F390B369}">
      <dsp:nvSpPr>
        <dsp:cNvPr id="0" name=""/>
        <dsp:cNvSpPr/>
      </dsp:nvSpPr>
      <dsp:spPr>
        <a:xfrm>
          <a:off x="6063367" y="464803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0481CB-1B04-40FE-9D69-12459640AAB6}">
      <dsp:nvSpPr>
        <dsp:cNvPr id="0" name=""/>
        <dsp:cNvSpPr/>
      </dsp:nvSpPr>
      <dsp:spPr>
        <a:xfrm>
          <a:off x="6063367" y="2143953"/>
          <a:ext cx="4320000" cy="166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0" kern="1200" dirty="0">
              <a:solidFill>
                <a:schemeClr val="tx2"/>
              </a:solidFill>
            </a:rPr>
            <a:t>If each state sets standards, then </a:t>
          </a:r>
          <a:r>
            <a:rPr lang="en-US" sz="2800" kern="1200" dirty="0">
              <a:solidFill>
                <a:schemeClr val="tx2"/>
              </a:solidFill>
            </a:rPr>
            <a:t>we decrease the influence of black markets.</a:t>
          </a:r>
        </a:p>
      </dsp:txBody>
      <dsp:txXfrm>
        <a:off x="6063367" y="2143953"/>
        <a:ext cx="4320000" cy="1660500"/>
      </dsp:txXfrm>
    </dsp:sp>
    <dsp:sp modelId="{3A99F87E-66ED-41F3-8F99-C2FB6354DF5F}">
      <dsp:nvSpPr>
        <dsp:cNvPr id="0" name=""/>
        <dsp:cNvSpPr/>
      </dsp:nvSpPr>
      <dsp:spPr>
        <a:xfrm>
          <a:off x="6063367" y="3882198"/>
          <a:ext cx="4320000" cy="469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8A775-8375-3E4A-851E-8D8B29BA1AE0}" type="datetimeFigureOut">
              <a:rPr lang="en-US" smtClean="0"/>
              <a:t>5/24/2024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126F4-1B20-8E42-9C20-5166BAF691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227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126F4-1B20-8E42-9C20-5166BAF6915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78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5" name="Google Shape;59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7.svg"/><Relationship Id="rId7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4.jp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9.svg"/><Relationship Id="rId7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1.svg"/><Relationship Id="rId7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3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6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sv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400B8BE-932D-9B50-4E10-8FFA1AC70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763000" y="0"/>
            <a:ext cx="3429000" cy="6858000"/>
            <a:chOff x="8694024" y="0"/>
            <a:chExt cx="3429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EB7065-EE1D-C187-F71B-655CA08C0D54}"/>
                </a:ext>
              </a:extLst>
            </p:cNvPr>
            <p:cNvSpPr/>
            <p:nvPr userDrawn="1"/>
          </p:nvSpPr>
          <p:spPr>
            <a:xfrm>
              <a:off x="8694024" y="0"/>
              <a:ext cx="3429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E34ECCD-435B-44B8-6E42-67D372D291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5299" t="31395" r="8643" b="31594"/>
            <a:stretch/>
          </p:blipFill>
          <p:spPr>
            <a:xfrm>
              <a:off x="8694024" y="1567607"/>
              <a:ext cx="3429000" cy="5290393"/>
            </a:xfrm>
            <a:prstGeom prst="rect">
              <a:avLst/>
            </a:prstGeom>
          </p:spPr>
        </p:pic>
      </p:grpSp>
      <p:pic>
        <p:nvPicPr>
          <p:cNvPr id="7" name="Graphic 6" descr="For Health Consulting at UMass Chan Medical School">
            <a:extLst>
              <a:ext uri="{FF2B5EF4-FFF2-40B4-BE49-F238E27FC236}">
                <a16:creationId xmlns:a16="http://schemas.microsoft.com/office/drawing/2014/main" id="{0B737D6E-118C-F878-E8AB-BD7826FECA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91624" y="391873"/>
            <a:ext cx="2600325" cy="52006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A50CBF-D916-3014-A541-492FE268B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220200" y="1012825"/>
            <a:ext cx="25146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Massachusetts Nursing Council on Workforce Sustainability">
            <a:extLst>
              <a:ext uri="{FF2B5EF4-FFF2-40B4-BE49-F238E27FC236}">
                <a16:creationId xmlns:a16="http://schemas.microsoft.com/office/drawing/2014/main" id="{50A353C5-BADE-1425-E3B4-E9696E37488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5416" y="1110915"/>
            <a:ext cx="1344168" cy="469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D497F4-685D-B1FC-2756-C26010A7BD29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397" y="457200"/>
            <a:ext cx="7010403" cy="2393519"/>
          </a:xfrm>
        </p:spPr>
        <p:txBody>
          <a:bodyPr bIns="91440" anchor="b" anchorCtr="0"/>
          <a:lstStyle>
            <a:lvl1pPr algn="l">
              <a:defRPr sz="4500"/>
            </a:lvl1pPr>
          </a:lstStyle>
          <a:p>
            <a:r>
              <a:rPr lang="en-US" dirty="0"/>
              <a:t>Click to edit Presentation title – up to three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2EAA7-B520-AEBF-1092-7EA66383898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914397" y="3124862"/>
            <a:ext cx="7010405" cy="118484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 – 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4D3B50-BD03-4ADD-0CBF-F8C35E7724DB}"/>
              </a:ext>
            </a:extLst>
          </p:cNvPr>
          <p:cNvSpPr txBox="1"/>
          <p:nvPr/>
        </p:nvSpPr>
        <p:spPr>
          <a:xfrm>
            <a:off x="914398" y="4392415"/>
            <a:ext cx="3200402" cy="320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000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to:</a:t>
            </a:r>
            <a:endParaRPr lang="en-US" sz="1600" dirty="0">
              <a:solidFill>
                <a:srgbClr val="0008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4E49042-5B36-61FC-6E7C-46D0FD18FD42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14398" y="4762500"/>
            <a:ext cx="3125974" cy="171661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Text or logo of company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85B44-9CC3-226C-2FAB-3F231556CAA5}"/>
              </a:ext>
            </a:extLst>
          </p:cNvPr>
          <p:cNvSpPr txBox="1"/>
          <p:nvPr/>
        </p:nvSpPr>
        <p:spPr>
          <a:xfrm>
            <a:off x="4758131" y="4392414"/>
            <a:ext cx="2305433" cy="320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000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2537CB0-1895-4A05-1217-D629DD88DC4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758132" y="4762500"/>
            <a:ext cx="3166668" cy="171661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name – 16 pt. bold name – then add soft return, next line – add job title 14 </a:t>
            </a:r>
            <a:r>
              <a:rPr lang="en-US" dirty="0" err="1"/>
              <a:t>pt</a:t>
            </a:r>
            <a:r>
              <a:rPr lang="en-US" dirty="0"/>
              <a:t> regular font. For more than one name/title: add full return in between sets of name/title 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5585307-1B27-C080-B941-003373489B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9544" y="6093980"/>
            <a:ext cx="1825255" cy="353236"/>
          </a:xfrm>
        </p:spPr>
        <p:txBody>
          <a:bodyPr anchor="b" anchorCtr="0"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4148880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orient="horz" pos="3000" userDrawn="1">
          <p15:clr>
            <a:srgbClr val="FBAE40"/>
          </p15:clr>
        </p15:guide>
        <p15:guide id="3" pos="5280" userDrawn="1">
          <p15:clr>
            <a:srgbClr val="FBAE40"/>
          </p15:clr>
        </p15:guide>
        <p15:guide id="4" pos="6600" userDrawn="1">
          <p15:clr>
            <a:srgbClr val="FBAE40"/>
          </p15:clr>
        </p15:guide>
        <p15:guide id="5" pos="5808" userDrawn="1">
          <p15:clr>
            <a:srgbClr val="FBAE40"/>
          </p15:clr>
        </p15:guide>
        <p15:guide id="6" orient="horz" pos="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457201"/>
            <a:ext cx="8503921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496641-BC5B-04D8-8F53-3F86CB8DD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737E977-8339-2555-C1D8-EABFA5475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14EA814-6F0C-9EDC-12CA-15C75CCFF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88E428D-E43C-BD7E-55DA-AE34A6147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58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F88289-8C13-9158-FC42-45769A1D0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8A38D21-49AE-D6ED-E4C6-86926826A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D697A80-967E-D38F-B4C4-7D28CF73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3531BAE-B166-EFD1-57E5-2BE3FF054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60960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5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4" orient="horz" pos="91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 Blank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F8F79C-910D-995C-2A84-8545A924B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CFDE67A-8682-D6EE-BC6C-27BB913D9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7075299-CFEC-1FB1-F667-436304508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55CD498-2C27-B022-8E87-CA35979EC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23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4" orient="horz" pos="86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E785F1-316B-F35C-9485-12B2DF6C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0A8EBF1-A972-7E7D-1A2C-CFDD54DC0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50B61A4-0004-9096-CBA0-4211FD494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5EED7DC-E462-29A4-F3D1-40E98B1B5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1082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496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374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2-line 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828805"/>
            <a:ext cx="12192000" cy="457199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4E8749-12C7-DE72-A517-AD1759ACC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5FF5FC45-9F30-FEE9-BBBF-28A108A4D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F83DA0-1A26-8324-AA3F-70F556D4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62EAE75-247D-1C07-AD29-37D936C1E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457200"/>
            <a:ext cx="9144000" cy="13606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108204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28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68322F-B291-0E3B-1D3F-97B20CD32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4F4D365-F45E-EDE9-9969-D5BF4865B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64C1D6-44D8-977C-D0B8-54F906037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57A7E95-C4BD-F3B3-86CF-49ECF590D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4800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D7E35-B329-0056-ACF3-765F610498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00" y="1828800"/>
            <a:ext cx="4800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770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pos="4080" userDrawn="1">
          <p15:clr>
            <a:srgbClr val="FBAE40"/>
          </p15:clr>
        </p15:guide>
        <p15:guide id="5" orient="horz" pos="4032" userDrawn="1">
          <p15:clr>
            <a:srgbClr val="FBAE40"/>
          </p15:clr>
        </p15:guide>
        <p15:guide id="6" pos="3600" userDrawn="1">
          <p15:clr>
            <a:srgbClr val="FBAE40"/>
          </p15:clr>
        </p15:guide>
        <p15:guide id="7" orient="horz" pos="374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2-line 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828805"/>
            <a:ext cx="12192000" cy="457199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7D800F-C080-548F-F896-D8B5E2772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175A13E-76E0-20F6-AA73-65AFF1A677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EDCFD54-EC01-086F-E449-B15073940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C1D6D9B-8C11-24C6-BEF0-E8D907A2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0"/>
            <a:ext cx="9144000" cy="13606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4800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751543A5-4223-AA8B-1830-0DA1784F5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01" y="2286001"/>
            <a:ext cx="4800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706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  <p15:guide id="6" pos="4080" userDrawn="1">
          <p15:clr>
            <a:srgbClr val="FBAE40"/>
          </p15:clr>
        </p15:guide>
        <p15:guide id="7" pos="3600" userDrawn="1">
          <p15:clr>
            <a:srgbClr val="FBAE40"/>
          </p15:clr>
        </p15:guide>
        <p15:guide id="8" orient="horz" pos="374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and Content - 3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D8BB489-CBA2-A6EF-4787-E0D72DF80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1"/>
              <a:ext cx="12192000" cy="5029200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457201"/>
            <a:ext cx="9095232" cy="6653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E02578-83D3-F1FE-916D-0D2B83B72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3430E47-8F43-A6B5-323B-B882AB447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577E76-D74A-4B10-87E4-7DA2B6B14E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74FE2532-5EAB-A31F-F64C-D053069D0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1828801"/>
            <a:ext cx="2973721" cy="41183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DD0BA0DA-2F5A-8E53-9EEF-D2AF9319E85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09139" y="1828801"/>
            <a:ext cx="2973721" cy="41183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1">
            <a:extLst>
              <a:ext uri="{FF2B5EF4-FFF2-40B4-BE49-F238E27FC236}">
                <a16:creationId xmlns:a16="http://schemas.microsoft.com/office/drawing/2014/main" id="{B546E314-CAF2-AF56-E874-604C7B7953E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303878" y="1828801"/>
            <a:ext cx="2973721" cy="41183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283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688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864">
          <p15:clr>
            <a:srgbClr val="FBAE40"/>
          </p15:clr>
        </p15:guide>
        <p15:guide id="6" pos="3840">
          <p15:clr>
            <a:srgbClr val="FBAE40"/>
          </p15:clr>
        </p15:guide>
        <p15:guide id="7" pos="4992">
          <p15:clr>
            <a:srgbClr val="FBAE40"/>
          </p15:clr>
        </p15:guide>
        <p15:guide id="8" orient="horz" pos="374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(2 lines) and Content - 3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28800"/>
              <a:ext cx="12192000" cy="4571999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457201"/>
            <a:ext cx="9095232" cy="1179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F62EC8-8124-1BBC-E4FE-26945671F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2981B68-E9C3-609B-80AE-90C9E3A8A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89CD3AA-AFB9-245E-A5E0-AD9A74642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DA6A12-B65B-381B-B07A-AD0660FC5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2286000"/>
            <a:ext cx="2970223" cy="3657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1">
            <a:extLst>
              <a:ext uri="{FF2B5EF4-FFF2-40B4-BE49-F238E27FC236}">
                <a16:creationId xmlns:a16="http://schemas.microsoft.com/office/drawing/2014/main" id="{065C14D9-C692-FF2A-601E-5E345A4FF73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10888" y="2286000"/>
            <a:ext cx="2970223" cy="3657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1">
            <a:extLst>
              <a:ext uri="{FF2B5EF4-FFF2-40B4-BE49-F238E27FC236}">
                <a16:creationId xmlns:a16="http://schemas.microsoft.com/office/drawing/2014/main" id="{252A443A-29E3-5AB3-F12D-2AAEEB32AC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312632" y="2286000"/>
            <a:ext cx="2970223" cy="3657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81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pos="2688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pos="4992">
          <p15:clr>
            <a:srgbClr val="FBAE40"/>
          </p15:clr>
        </p15:guide>
        <p15:guide id="7" orient="horz" pos="1440">
          <p15:clr>
            <a:srgbClr val="FBAE40"/>
          </p15:clr>
        </p15:guide>
        <p15:guide id="8" orient="horz" pos="374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and Content (Blue Bar-2 line)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6"/>
              <a:ext cx="12192000" cy="1144884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457201"/>
            <a:ext cx="9095233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9C12E0-26F9-A85C-BACE-DBF91BCC4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F51BF2D-26BB-2B61-AD6D-30230218E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E8196B-1285-E74C-C471-4948A8BFF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B9ACBF2-B0A5-4A36-206B-860D68D1D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371605"/>
            <a:ext cx="10820400" cy="1144885"/>
          </a:xfrm>
        </p:spPr>
        <p:txBody>
          <a:bodyPr anchor="ctr" anchorCtr="0"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2971801"/>
            <a:ext cx="10820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3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864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1872">
          <p15:clr>
            <a:srgbClr val="FBAE40"/>
          </p15:clr>
        </p15:guide>
        <p15:guide id="6" orient="horz" pos="388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81DE8DB-BF12-6B93-4E1B-C8AA18649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78388" y="0"/>
            <a:ext cx="2513612" cy="6858001"/>
            <a:chOff x="8694024" y="0"/>
            <a:chExt cx="2513612" cy="68580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DF31F0-9686-41D5-DC2F-F5CB977332C6}"/>
                </a:ext>
              </a:extLst>
            </p:cNvPr>
            <p:cNvSpPr/>
            <p:nvPr userDrawn="1"/>
          </p:nvSpPr>
          <p:spPr>
            <a:xfrm>
              <a:off x="8694024" y="0"/>
              <a:ext cx="251361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693708D-9790-2855-5B74-C27DD1104C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6726" t="31395" r="11503" b="31290"/>
            <a:stretch/>
          </p:blipFill>
          <p:spPr>
            <a:xfrm>
              <a:off x="8694024" y="1524063"/>
              <a:ext cx="2513612" cy="533393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8F2A004-15A8-F485-5F6D-EA894EFFC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6" cy="797228"/>
            <a:chOff x="9191624" y="391873"/>
            <a:chExt cx="2600325" cy="118843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29A21D4-8D14-4B31-3A6D-29CF970ED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91624" y="391873"/>
              <a:ext cx="2600325" cy="520065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E694402-74DA-615B-04F7-4E0E0886A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9220200" y="1012825"/>
              <a:ext cx="25146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C849741-0434-DDAD-F338-9B8749064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05416" y="1110915"/>
              <a:ext cx="1344168" cy="46939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457201"/>
            <a:ext cx="8158350" cy="68580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920045-A8F4-C990-C46B-4EE9B0628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375704"/>
            <a:ext cx="11277600" cy="502509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FE1D28-12D3-DD55-5039-2651C4ABEF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399" y="1828800"/>
            <a:ext cx="8158349" cy="4206240"/>
          </a:xfrm>
        </p:spPr>
        <p:txBody>
          <a:bodyPr/>
          <a:lstStyle>
            <a:lvl1pPr>
              <a:spcAft>
                <a:spcPts val="1500"/>
              </a:spcAft>
              <a:defRPr/>
            </a:lvl1pPr>
          </a:lstStyle>
          <a:p>
            <a:pPr lvl="0"/>
            <a:r>
              <a:rPr lang="en-US" dirty="0"/>
              <a:t>Click to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(2 line) and Content (Blue Bar-2 line)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33748"/>
              <a:ext cx="12192000" cy="1144884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0"/>
            <a:ext cx="9095233" cy="113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649DBF-08F1-25F4-9826-840A7A3FA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277CBA0-8BF8-FB17-EE3B-3E7260E28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06D992D-0C68-0421-8B22-E73B9DE1A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344C25E-BCFD-DE36-58E4-A6537DD8C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33749"/>
            <a:ext cx="10820400" cy="1144884"/>
          </a:xfrm>
        </p:spPr>
        <p:txBody>
          <a:bodyPr anchor="ctr" anchorCtr="0"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3440777"/>
            <a:ext cx="10820400" cy="2731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761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1872">
          <p15:clr>
            <a:srgbClr val="FBAE40"/>
          </p15:clr>
        </p15:guide>
        <p15:guide id="6" orient="horz" pos="388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and Content (Blue Bar-2 line)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6"/>
              <a:ext cx="12192000" cy="1144884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457201"/>
            <a:ext cx="9083041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CFC404-BC3A-C087-56AA-6836017E7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5E696E5-1AAA-A70C-06EB-1F754186F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D549F83-FF6E-2454-7463-CAA62B016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2C4CF2C-1A6D-8377-22AA-A09E734EA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371606"/>
            <a:ext cx="10820400" cy="1144884"/>
          </a:xfrm>
        </p:spPr>
        <p:txBody>
          <a:bodyPr anchor="ctr" anchorCtr="0"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2971801"/>
            <a:ext cx="4804348" cy="32004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322EE0D1-2473-15C5-5D73-36487B8082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6999" y="2971801"/>
            <a:ext cx="4800601" cy="32004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02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1872">
          <p15:clr>
            <a:srgbClr val="FBAE40"/>
          </p15:clr>
        </p15:guide>
        <p15:guide id="6" pos="4080">
          <p15:clr>
            <a:srgbClr val="FBAE40"/>
          </p15:clr>
        </p15:guide>
        <p15:guide id="7" pos="3600">
          <p15:clr>
            <a:srgbClr val="FBAE40"/>
          </p15:clr>
        </p15:guide>
        <p15:guide id="8" orient="horz" pos="388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(2 line) and Content (Blue Bar-2 line)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28800"/>
              <a:ext cx="12192000" cy="1144884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1"/>
            <a:ext cx="9083041" cy="11320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761A2A-BC3E-89A4-7D26-FFE23C738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3AF91C0-718E-76C9-F663-3B4B9FEAA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3A4B55-EC1D-38C0-CDE8-1BD818358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AC06573-6FB9-415F-A254-00B25E4784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10820400" cy="1144884"/>
          </a:xfrm>
        </p:spPr>
        <p:txBody>
          <a:bodyPr anchor="ctr" anchorCtr="0"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3428999"/>
            <a:ext cx="4804348" cy="274320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322EE0D1-2473-15C5-5D73-36487B8082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6999" y="3428999"/>
            <a:ext cx="4800601" cy="274320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13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1872">
          <p15:clr>
            <a:srgbClr val="FBAE40"/>
          </p15:clr>
        </p15:guide>
        <p15:guide id="6" pos="4080">
          <p15:clr>
            <a:srgbClr val="FBAE40"/>
          </p15:clr>
        </p15:guide>
        <p15:guide id="7" pos="3600">
          <p15:clr>
            <a:srgbClr val="FBAE40"/>
          </p15:clr>
        </p15:guide>
        <p15:guide id="8" orient="horz" pos="388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and Content (Blue Bar-3 line)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5"/>
              <a:ext cx="12192000" cy="1596447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457201"/>
            <a:ext cx="9095233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0852B9-E5E6-5D4B-8B98-5E48345A4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122A966-D034-C927-6FFA-F5A75DCE3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52DAAC1-7E49-3D07-4F8F-6FE769FC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033A7B6-833A-8B54-0215-436786F15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371605"/>
            <a:ext cx="10820400" cy="159644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3429001"/>
            <a:ext cx="10820400" cy="2743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22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864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1872">
          <p15:clr>
            <a:srgbClr val="FBAE40"/>
          </p15:clr>
        </p15:guide>
        <p15:guide id="6" orient="horz" pos="3888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(2 line) and Content (Blue Bar-3 line)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32553"/>
              <a:ext cx="12192000" cy="1596447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0"/>
            <a:ext cx="9095233" cy="11429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96D193-CDEE-C90F-13DB-C7D64850C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C931594-C7FB-DD45-5D56-97C99FF85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81043D-79F9-E6B9-50F6-4685E636F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FC8C40C-CFA1-F6E6-F921-AA4070721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10820400" cy="159644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3886200"/>
            <a:ext cx="108204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16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864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2448" userDrawn="1">
          <p15:clr>
            <a:srgbClr val="FBAE40"/>
          </p15:clr>
        </p15:guide>
        <p15:guide id="6" orient="horz" pos="3888" userDrawn="1">
          <p15:clr>
            <a:srgbClr val="FBAE40"/>
          </p15:clr>
        </p15:guide>
        <p15:guide id="7" orient="horz" pos="115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and Content (Blue Bar-3 line)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5"/>
              <a:ext cx="12192000" cy="1596447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457201"/>
            <a:ext cx="9095233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13497A-406B-A5CF-92B8-AB012547F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B00810D-826B-43D2-F9BD-5475CD0C3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6D4DEE9-86CB-3706-03EB-D6530D210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E6645B5-E544-68D4-BD8B-794C2D027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371605"/>
            <a:ext cx="10820400" cy="159644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3429001"/>
            <a:ext cx="4804348" cy="27431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322EE0D1-2473-15C5-5D73-36487B8082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7000" y="3429001"/>
            <a:ext cx="4800600" cy="27431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340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864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1872">
          <p15:clr>
            <a:srgbClr val="FBAE40"/>
          </p15:clr>
        </p15:guide>
        <p15:guide id="6" pos="3600">
          <p15:clr>
            <a:srgbClr val="FBAE40"/>
          </p15:clr>
        </p15:guide>
        <p15:guide id="7" pos="4080">
          <p15:clr>
            <a:srgbClr val="FBAE40"/>
          </p15:clr>
        </p15:guide>
        <p15:guide id="8" orient="horz" pos="388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(2 line) and Content (Blue Bar-3 line)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32553"/>
              <a:ext cx="12192000" cy="1596447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0"/>
            <a:ext cx="9095233" cy="11358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6393A4-9C4F-EFDC-D7E6-8F3A59E3C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BB5E4FD-D075-08E7-4D4E-1F562DFA2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FC301C-FCA4-1F87-75B3-921A34AB1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685960C-DB64-1639-DE5B-14FB217D8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32557"/>
            <a:ext cx="10820400" cy="159644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3889949"/>
            <a:ext cx="4804348" cy="22822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322EE0D1-2473-15C5-5D73-36487B8082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7000" y="3889949"/>
            <a:ext cx="4800600" cy="22822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35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2448" userDrawn="1">
          <p15:clr>
            <a:srgbClr val="FBAE40"/>
          </p15:clr>
        </p15:guide>
        <p15:guide id="6" pos="3600">
          <p15:clr>
            <a:srgbClr val="FBAE40"/>
          </p15:clr>
        </p15:guide>
        <p15:guide id="7" pos="4080">
          <p15:clr>
            <a:srgbClr val="FBAE40"/>
          </p15:clr>
        </p15:guide>
        <p15:guide id="8" orient="horz" pos="388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Horizontal split - multi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62D42F-9B9E-497A-3337-8F19A1F9E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8BCC77B-184E-DD2D-FC1F-7AF634396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74A446-2A28-16DC-2AE5-87F230BCA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9DB9973E-DDAA-C924-928F-DACE1D27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D8919540-6A10-A1BB-F93A-4586562C5956}"/>
              </a:ext>
            </a:extLst>
          </p:cNvPr>
          <p:cNvSpPr>
            <a:spLocks noGrp="1"/>
          </p:cNvSpPr>
          <p:nvPr userDrawn="1">
            <p:ph sz="quarter" idx="21"/>
          </p:nvPr>
        </p:nvSpPr>
        <p:spPr>
          <a:xfrm>
            <a:off x="914400" y="1447800"/>
            <a:ext cx="10820400" cy="1856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F5A5C8-586F-84E0-59DD-5F951DD2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610100" y="-1173160"/>
            <a:ext cx="2971800" cy="121920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1">
            <a:extLst>
              <a:ext uri="{FF2B5EF4-FFF2-40B4-BE49-F238E27FC236}">
                <a16:creationId xmlns:a16="http://schemas.microsoft.com/office/drawing/2014/main" id="{D908892B-52D3-F09E-EE0D-988A58E7C79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14399" y="3881463"/>
            <a:ext cx="2286000" cy="2135429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1">
            <a:extLst>
              <a:ext uri="{FF2B5EF4-FFF2-40B4-BE49-F238E27FC236}">
                <a16:creationId xmlns:a16="http://schemas.microsoft.com/office/drawing/2014/main" id="{9C189105-5DB8-C55D-57EE-8BCC18A4112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601757" y="3881463"/>
            <a:ext cx="2286000" cy="2135429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1">
            <a:extLst>
              <a:ext uri="{FF2B5EF4-FFF2-40B4-BE49-F238E27FC236}">
                <a16:creationId xmlns:a16="http://schemas.microsoft.com/office/drawing/2014/main" id="{037397EB-D9DE-2DC9-AE87-1FAADF7D6ED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96096" y="3881463"/>
            <a:ext cx="2286000" cy="2135429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1">
            <a:extLst>
              <a:ext uri="{FF2B5EF4-FFF2-40B4-BE49-F238E27FC236}">
                <a16:creationId xmlns:a16="http://schemas.microsoft.com/office/drawing/2014/main" id="{941EAFF7-3E4D-67B3-5EEA-FC2471831E2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983454" y="3881463"/>
            <a:ext cx="2286000" cy="2135429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545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91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tter Access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58371A56-405B-B83E-33DA-06B4893054CB}"/>
              </a:ext>
            </a:extLst>
          </p:cNvPr>
          <p:cNvGrpSpPr/>
          <p:nvPr userDrawn="1"/>
        </p:nvGrpSpPr>
        <p:grpSpPr>
          <a:xfrm>
            <a:off x="-1" y="0"/>
            <a:ext cx="11734801" cy="6858000"/>
            <a:chOff x="-1" y="0"/>
            <a:chExt cx="11734801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4D85919-DD37-1C69-EEA5-40CE72FE4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1828800"/>
              <a:ext cx="11734800" cy="4572000"/>
            </a:xfrm>
            <a:prstGeom prst="rect">
              <a:avLst/>
            </a:prstGeom>
            <a:solidFill>
              <a:schemeClr val="accent5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AC3B297-8AA4-FD96-216F-04799B4A2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-1" y="0"/>
              <a:ext cx="2286001" cy="6858000"/>
              <a:chOff x="-1" y="0"/>
              <a:chExt cx="2286001" cy="685800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B002C69-D5E6-66AE-AB9B-B1BFF9CF3E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2286000" cy="685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6164279D-6F27-63E5-601C-AFB8D0A452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76188" t="32156" r="13106" b="28436"/>
              <a:stretch/>
            </p:blipFill>
            <p:spPr>
              <a:xfrm>
                <a:off x="-1" y="1224973"/>
                <a:ext cx="2286001" cy="563302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E11DE36-27ED-FDD6-BE21-CD3F56C1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9652" t="6564" r="3477" b="6523"/>
              <a:stretch/>
            </p:blipFill>
            <p:spPr>
              <a:xfrm>
                <a:off x="457201" y="457201"/>
                <a:ext cx="1371596" cy="1372267"/>
              </a:xfrm>
              <a:prstGeom prst="ellipse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99" y="457200"/>
            <a:ext cx="7315200" cy="1351280"/>
          </a:xfrm>
        </p:spPr>
        <p:txBody>
          <a:bodyPr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8E21C5-7C99-FFE5-3697-1E586393D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3531C0B-74CA-F490-A143-F67DE5ECC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A1C0D41-7CF8-11C9-66AF-3786E8656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F0B4A0D-35D7-E3AB-9578-67074DD71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4CB42-83BB-9A2C-17D2-6EA923ECC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1" y="2286000"/>
            <a:ext cx="3352799" cy="3901440"/>
          </a:xfrm>
        </p:spPr>
        <p:txBody>
          <a:bodyPr/>
          <a:lstStyle>
            <a:lvl1pPr marL="0" indent="0">
              <a:lnSpc>
                <a:spcPct val="113000"/>
              </a:lnSpc>
              <a:spcAft>
                <a:spcPts val="500"/>
              </a:spcAft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D1A930-F677-3600-F2C2-F2A751B9948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10400" y="2286000"/>
            <a:ext cx="4267199" cy="3886198"/>
          </a:xfrm>
        </p:spPr>
        <p:txBody>
          <a:bodyPr/>
          <a:lstStyle>
            <a:lvl1pPr>
              <a:lnSpc>
                <a:spcPct val="113000"/>
              </a:lnSpc>
              <a:spcAft>
                <a:spcPts val="1000"/>
              </a:spcAf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87C158-46EB-6EF9-24F6-AA02E41154DF}"/>
              </a:ext>
            </a:extLst>
          </p:cNvPr>
          <p:cNvSpPr txBox="1"/>
          <p:nvPr userDrawn="1"/>
        </p:nvSpPr>
        <p:spPr>
          <a:xfrm>
            <a:off x="2743708" y="6400800"/>
            <a:ext cx="6395802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56351"/>
            <a:ext cx="457200" cy="273050"/>
          </a:xfrm>
          <a:prstGeom prst="rect">
            <a:avLst/>
          </a:prstGeom>
        </p:spPr>
        <p:txBody>
          <a:bodyPr/>
          <a:lstStyle/>
          <a:p>
            <a:fld id="{369026CA-FCD3-9147-8CC6-4862EFF52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63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8" userDrawn="1">
          <p15:clr>
            <a:srgbClr val="FBAE40"/>
          </p15:clr>
        </p15:guide>
        <p15:guide id="2" pos="4416" userDrawn="1">
          <p15:clr>
            <a:srgbClr val="FBAE40"/>
          </p15:clr>
        </p15:guide>
        <p15:guide id="3" orient="horz" pos="1440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tter Knowledge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4AFC4B6-1E4E-A965-C6CF-E2DDF401C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1734801" cy="6858000"/>
            <a:chOff x="0" y="0"/>
            <a:chExt cx="11734801" cy="6858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8371A56-405B-B83E-33DA-06B4893054CB}"/>
                </a:ext>
              </a:extLst>
            </p:cNvPr>
            <p:cNvGrpSpPr/>
            <p:nvPr userDrawn="1"/>
          </p:nvGrpSpPr>
          <p:grpSpPr>
            <a:xfrm>
              <a:off x="0" y="0"/>
              <a:ext cx="11734801" cy="6858000"/>
              <a:chOff x="-1" y="0"/>
              <a:chExt cx="11734801" cy="6858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4D85919-DD37-1C69-EEA5-40CE72FE44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1828800"/>
                <a:ext cx="11734800" cy="4572000"/>
              </a:xfrm>
              <a:prstGeom prst="rect">
                <a:avLst/>
              </a:prstGeom>
              <a:solidFill>
                <a:srgbClr val="633092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AC3B297-8AA4-FD96-216F-04799B4A2D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/>
            </p:nvGrpSpPr>
            <p:grpSpPr>
              <a:xfrm>
                <a:off x="-1" y="0"/>
                <a:ext cx="2286001" cy="6858000"/>
                <a:chOff x="-1" y="0"/>
                <a:chExt cx="2286001" cy="685800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B002C69-D5E6-66AE-AB9B-B1BFF9CF3E1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286000" cy="68580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26" name="Graphic 25">
                  <a:extLst>
                    <a:ext uri="{FF2B5EF4-FFF2-40B4-BE49-F238E27FC236}">
                      <a16:creationId xmlns:a16="http://schemas.microsoft.com/office/drawing/2014/main" id="{6164279D-6F27-63E5-601C-AFB8D0A4521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76188" t="32156" r="13106" b="28436"/>
                <a:stretch/>
              </p:blipFill>
              <p:spPr>
                <a:xfrm>
                  <a:off x="-1" y="1224973"/>
                  <a:ext cx="2286001" cy="5633027"/>
                </a:xfrm>
                <a:prstGeom prst="rect">
                  <a:avLst/>
                </a:prstGeom>
              </p:spPr>
            </p:pic>
          </p:grp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F6755C-85E7-732E-BD16-F7F7D1FBF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7338" t="4391" r="7785" b="10690"/>
            <a:stretch/>
          </p:blipFill>
          <p:spPr>
            <a:xfrm>
              <a:off x="457202" y="457201"/>
              <a:ext cx="1371596" cy="1372267"/>
            </a:xfrm>
            <a:prstGeom prst="ellipse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0" y="457200"/>
            <a:ext cx="7315200" cy="1351280"/>
          </a:xfrm>
        </p:spPr>
        <p:txBody>
          <a:bodyPr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CCA555-C3DA-ECA8-536E-2D6290BDB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6BD3466-8D84-C8A7-E7DF-540037392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9D7998-6B65-415E-D279-E98787F38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AC48153-EA9C-29AF-830D-64BAC6A34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149119-C00B-5F59-1FDF-B82B35150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1" y="2286000"/>
            <a:ext cx="3352799" cy="3901440"/>
          </a:xfrm>
        </p:spPr>
        <p:txBody>
          <a:bodyPr/>
          <a:lstStyle>
            <a:lvl1pPr marL="0" indent="0">
              <a:lnSpc>
                <a:spcPct val="113000"/>
              </a:lnSpc>
              <a:spcAft>
                <a:spcPts val="500"/>
              </a:spcAft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DBEE0BAE-0A76-BE53-91CA-3482723FB0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10400" y="2286000"/>
            <a:ext cx="4267199" cy="3886198"/>
          </a:xfrm>
        </p:spPr>
        <p:txBody>
          <a:bodyPr/>
          <a:lstStyle>
            <a:lvl1pPr>
              <a:lnSpc>
                <a:spcPct val="113000"/>
              </a:lnSpc>
              <a:spcAft>
                <a:spcPts val="1000"/>
              </a:spcAf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87C158-46EB-6EF9-24F6-AA02E41154DF}"/>
              </a:ext>
            </a:extLst>
          </p:cNvPr>
          <p:cNvSpPr txBox="1"/>
          <p:nvPr userDrawn="1"/>
        </p:nvSpPr>
        <p:spPr>
          <a:xfrm>
            <a:off x="2743708" y="6400800"/>
            <a:ext cx="6395802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56351"/>
            <a:ext cx="457200" cy="273050"/>
          </a:xfrm>
          <a:prstGeom prst="rect">
            <a:avLst/>
          </a:prstGeom>
        </p:spPr>
        <p:txBody>
          <a:bodyPr/>
          <a:lstStyle/>
          <a:p>
            <a:fld id="{369026CA-FCD3-9147-8CC6-4862EFF52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624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8">
          <p15:clr>
            <a:srgbClr val="FBAE40"/>
          </p15:clr>
        </p15:guide>
        <p15:guide id="2" pos="4416">
          <p15:clr>
            <a:srgbClr val="FBAE40"/>
          </p15:clr>
        </p15:guide>
        <p15:guide id="3" orient="horz" pos="1440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_Pitch D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457201"/>
            <a:ext cx="9214336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F41F5C-BB57-44E2-4407-64F8196C4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38B2DE9-DEE7-0B1A-ADFB-BE4BE44F8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5EEB8C-3F39-99FD-803A-6DF555C26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145D786-CE2E-2F07-CC66-F5DC4F007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FE1D28-12D3-DD55-5039-2651C4ABEF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397" y="1259174"/>
            <a:ext cx="9214338" cy="1941223"/>
          </a:xfrm>
        </p:spPr>
        <p:txBody>
          <a:bodyPr/>
          <a:lstStyle>
            <a:lvl1pPr marL="0" indent="0">
              <a:lnSpc>
                <a:spcPts val="3200"/>
              </a:lnSpc>
              <a:buNone/>
              <a:defRPr sz="20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237328-D652-9B09-7D22-82FC83C86FC1}"/>
              </a:ext>
            </a:extLst>
          </p:cNvPr>
          <p:cNvGrpSpPr/>
          <p:nvPr userDrawn="1"/>
        </p:nvGrpSpPr>
        <p:grpSpPr>
          <a:xfrm>
            <a:off x="0" y="3429000"/>
            <a:ext cx="12192000" cy="2971800"/>
            <a:chOff x="0" y="3429000"/>
            <a:chExt cx="12192000" cy="2971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F5A5C8-586F-84E0-59DD-5F951DD2DE35}"/>
                </a:ext>
              </a:extLst>
            </p:cNvPr>
            <p:cNvSpPr/>
            <p:nvPr userDrawn="1"/>
          </p:nvSpPr>
          <p:spPr>
            <a:xfrm rot="16200000">
              <a:off x="4610100" y="-1181100"/>
              <a:ext cx="2971800" cy="1219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707F5AA-C055-094B-9229-3FCA078382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9523" y="3771899"/>
              <a:ext cx="0" cy="2286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A5679F0-D501-042B-01D8-7D551674AB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3771899"/>
              <a:ext cx="0" cy="2286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A2F37E3-8A0A-ECB0-527D-E72F11D2C9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43" y="3771899"/>
              <a:ext cx="0" cy="2286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AC4F9A3C-AA4E-A7A4-9C3A-742AD312827C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914400" y="3771898"/>
            <a:ext cx="2286000" cy="2304288"/>
          </a:xfrm>
        </p:spPr>
        <p:txBody>
          <a:bodyPr tIns="45720" bIns="45720" numCol="1" spcCol="320040"/>
          <a:lstStyle>
            <a:lvl1pPr marL="0" indent="0">
              <a:lnSpc>
                <a:spcPct val="112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Third level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45550897-8BDA-D5DE-2714-DBA5B6521281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3604845" y="3771899"/>
            <a:ext cx="2286000" cy="2301883"/>
          </a:xfrm>
        </p:spPr>
        <p:txBody>
          <a:bodyPr tIns="45720" bIns="45720" numCol="1" spcCol="320040"/>
          <a:lstStyle>
            <a:lvl1pPr marL="0" indent="0">
              <a:lnSpc>
                <a:spcPct val="112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Third level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9233B33E-DA9D-FEEE-493F-A635806C8F0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295290" y="3771899"/>
            <a:ext cx="2286000" cy="2301883"/>
          </a:xfrm>
        </p:spPr>
        <p:txBody>
          <a:bodyPr tIns="45720" bIns="45720" numCol="1" spcCol="320040"/>
          <a:lstStyle>
            <a:lvl1pPr marL="0" indent="0">
              <a:lnSpc>
                <a:spcPct val="112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Third level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00A6EA3-D7AC-7AE0-2C0D-1A16300DFCFA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8985735" y="3771899"/>
            <a:ext cx="2286000" cy="2301883"/>
          </a:xfrm>
        </p:spPr>
        <p:txBody>
          <a:bodyPr tIns="45720" bIns="45720" numCol="1" spcCol="320040"/>
          <a:lstStyle>
            <a:lvl1pPr marL="0" indent="0">
              <a:lnSpc>
                <a:spcPct val="112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Third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887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tter Performance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58371A56-405B-B83E-33DA-06B489305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1734801" cy="6858000"/>
            <a:chOff x="-1" y="0"/>
            <a:chExt cx="11734801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4D85919-DD37-1C69-EEA5-40CE72FE4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1828800"/>
              <a:ext cx="11734800" cy="4572000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AC3B297-8AA4-FD96-216F-04799B4A2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-1" y="0"/>
              <a:ext cx="2286001" cy="6858000"/>
              <a:chOff x="-1" y="0"/>
              <a:chExt cx="2286001" cy="685800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B002C69-D5E6-66AE-AB9B-B1BFF9CF3E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2286000" cy="685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6164279D-6F27-63E5-601C-AFB8D0A452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76188" t="32156" r="13106" b="28436"/>
              <a:stretch/>
            </p:blipFill>
            <p:spPr>
              <a:xfrm>
                <a:off x="-1" y="1224973"/>
                <a:ext cx="2286001" cy="563302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E11DE36-27ED-FDD6-BE21-CD3F56C1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090" t="16934" r="18563" b="6821"/>
              <a:stretch/>
            </p:blipFill>
            <p:spPr>
              <a:xfrm>
                <a:off x="457201" y="457201"/>
                <a:ext cx="1371596" cy="1372267"/>
              </a:xfrm>
              <a:prstGeom prst="ellipse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99" y="457200"/>
            <a:ext cx="7227381" cy="1351280"/>
          </a:xfrm>
        </p:spPr>
        <p:txBody>
          <a:bodyPr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DD29F3-8E90-6C2F-EF45-0BF6246DF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5F78BF1-612F-6643-7271-3480CFD5A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9B3B6AD-3069-4BAC-F222-2A736C42D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04160DF-50EC-F9B5-EBA7-88B5E7500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5442B9-B3E7-B6BE-88F7-CDB8211C8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2286000"/>
            <a:ext cx="3483864" cy="3901440"/>
          </a:xfrm>
        </p:spPr>
        <p:txBody>
          <a:bodyPr/>
          <a:lstStyle>
            <a:lvl1pPr marL="0" indent="0">
              <a:lnSpc>
                <a:spcPct val="113000"/>
              </a:lnSpc>
              <a:spcAft>
                <a:spcPts val="500"/>
              </a:spcAft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98BC2960-10EC-26FF-E5AD-E90CFDBD05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10400" y="2286000"/>
            <a:ext cx="4267199" cy="3886198"/>
          </a:xfrm>
        </p:spPr>
        <p:txBody>
          <a:bodyPr/>
          <a:lstStyle>
            <a:lvl1pPr>
              <a:lnSpc>
                <a:spcPct val="113000"/>
              </a:lnSpc>
              <a:spcAft>
                <a:spcPts val="1000"/>
              </a:spcAf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87C158-46EB-6EF9-24F6-AA02E41154DF}"/>
              </a:ext>
            </a:extLst>
          </p:cNvPr>
          <p:cNvSpPr txBox="1"/>
          <p:nvPr userDrawn="1"/>
        </p:nvSpPr>
        <p:spPr>
          <a:xfrm>
            <a:off x="2743708" y="6400800"/>
            <a:ext cx="6395802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56351"/>
            <a:ext cx="457200" cy="273050"/>
          </a:xfrm>
          <a:prstGeom prst="rect">
            <a:avLst/>
          </a:prstGeom>
        </p:spPr>
        <p:txBody>
          <a:bodyPr/>
          <a:lstStyle/>
          <a:p>
            <a:fld id="{369026CA-FCD3-9147-8CC6-4862EFF52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832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8">
          <p15:clr>
            <a:srgbClr val="FBAE40"/>
          </p15:clr>
        </p15:guide>
        <p15:guide id="2" pos="4416">
          <p15:clr>
            <a:srgbClr val="FBAE40"/>
          </p15:clr>
        </p15:guide>
        <p15:guide id="3" orient="horz" pos="1440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9">
            <a:extLst>
              <a:ext uri="{FF2B5EF4-FFF2-40B4-BE49-F238E27FC236}">
                <a16:creationId xmlns:a16="http://schemas.microsoft.com/office/drawing/2014/main" id="{26737604-6579-9A10-0473-BC759F60C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371600"/>
            <a:ext cx="12192000" cy="4136065"/>
          </a:xfrm>
          <a:prstGeom prst="rect">
            <a:avLst/>
          </a:prstGeom>
          <a:solidFill>
            <a:schemeClr val="accent1"/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0FDD11-086E-8D28-AAC8-6AD82B16F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BE6B847-CD16-90C7-967C-5197B5549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59E25D6-B477-FA04-A6B2-D2F5F0545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2B38E34-951C-2426-895F-8268BB898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1786272"/>
            <a:ext cx="10363201" cy="3296093"/>
          </a:xfrm>
        </p:spPr>
        <p:txBody>
          <a:bodyPr anchor="ctr" anchorCtr="0"/>
          <a:lstStyle>
            <a:lvl1pPr algn="ctr">
              <a:defRPr sz="4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878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4" orient="horz" pos="864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A4401DC-EE55-224D-BF46-71666B581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E59BE44-3150-9102-B237-19A71A99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85BB2F2-80AB-4A51-D023-F846D3A10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5F54976-519E-E2D8-DF44-F6617F85D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5" name="Content Placeholder 39">
            <a:extLst>
              <a:ext uri="{FF2B5EF4-FFF2-40B4-BE49-F238E27FC236}">
                <a16:creationId xmlns:a16="http://schemas.microsoft.com/office/drawing/2014/main" id="{26737604-6579-9A10-0473-BC759F60C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371600"/>
            <a:ext cx="12192000" cy="4136065"/>
          </a:xfrm>
          <a:prstGeom prst="rect">
            <a:avLst/>
          </a:prstGeom>
          <a:solidFill>
            <a:schemeClr val="tx2"/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1786272"/>
            <a:ext cx="10363201" cy="3296093"/>
          </a:xfrm>
        </p:spPr>
        <p:txBody>
          <a:bodyPr anchor="ctr" anchorCtr="0"/>
          <a:lstStyle>
            <a:lvl1pPr algn="ctr">
              <a:defRPr sz="4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857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4" orient="horz" pos="864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_Alt. w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457201"/>
            <a:ext cx="9106931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01D507-1787-CC8C-BA77-08E747F5B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D544CF6-6E88-0877-125E-E780F74FC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407A986-DF2E-D474-F51B-359545E54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28AF223-2ECA-8628-7E5B-B01BF74C02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371604"/>
            <a:ext cx="12192000" cy="502919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CF22AA-C3CB-7F0D-D362-1B41CC5E9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768570" y="2072390"/>
            <a:ext cx="1619224" cy="1577686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Content Placeholder 21">
            <a:extLst>
              <a:ext uri="{FF2B5EF4-FFF2-40B4-BE49-F238E27FC236}">
                <a16:creationId xmlns:a16="http://schemas.microsoft.com/office/drawing/2014/main" id="{F4F38E0E-7900-C474-267F-1E630EC92592}"/>
              </a:ext>
            </a:extLst>
          </p:cNvPr>
          <p:cNvSpPr>
            <a:spLocks noGrp="1"/>
          </p:cNvSpPr>
          <p:nvPr userDrawn="1">
            <p:ph sz="quarter" idx="20" hasCustomPrompt="1"/>
          </p:nvPr>
        </p:nvSpPr>
        <p:spPr>
          <a:xfrm>
            <a:off x="920796" y="3889948"/>
            <a:ext cx="3313926" cy="2167952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E749ED0-9095-9291-C73A-4AF09FDE1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86802" y="2072390"/>
            <a:ext cx="1619224" cy="1577686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Content Placeholder 21">
            <a:extLst>
              <a:ext uri="{FF2B5EF4-FFF2-40B4-BE49-F238E27FC236}">
                <a16:creationId xmlns:a16="http://schemas.microsoft.com/office/drawing/2014/main" id="{5771A5CA-A565-ED2B-896E-1ABACBAAEDDC}"/>
              </a:ext>
            </a:extLst>
          </p:cNvPr>
          <p:cNvSpPr>
            <a:spLocks noGrp="1"/>
          </p:cNvSpPr>
          <p:nvPr userDrawn="1">
            <p:ph sz="quarter" idx="18" hasCustomPrompt="1"/>
          </p:nvPr>
        </p:nvSpPr>
        <p:spPr>
          <a:xfrm>
            <a:off x="4474563" y="3889948"/>
            <a:ext cx="3245363" cy="2167952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79E08975-34D5-0831-6477-112DF14AC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804206" y="2072390"/>
            <a:ext cx="1619224" cy="1577686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Content Placeholder 21">
            <a:extLst>
              <a:ext uri="{FF2B5EF4-FFF2-40B4-BE49-F238E27FC236}">
                <a16:creationId xmlns:a16="http://schemas.microsoft.com/office/drawing/2014/main" id="{BB8C8E6E-6302-5049-2CAF-6475B0C3BE93}"/>
              </a:ext>
            </a:extLst>
          </p:cNvPr>
          <p:cNvSpPr>
            <a:spLocks noGrp="1"/>
          </p:cNvSpPr>
          <p:nvPr userDrawn="1">
            <p:ph sz="quarter" idx="19" hasCustomPrompt="1"/>
          </p:nvPr>
        </p:nvSpPr>
        <p:spPr>
          <a:xfrm>
            <a:off x="7947911" y="3889948"/>
            <a:ext cx="3331815" cy="2167952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75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296">
          <p15:clr>
            <a:srgbClr val="FBAE40"/>
          </p15:clr>
        </p15:guide>
        <p15:guide id="4" pos="2688" userDrawn="1">
          <p15:clr>
            <a:srgbClr val="FBAE40"/>
          </p15:clr>
        </p15:guide>
        <p15:guide id="5" pos="4992" userDrawn="1">
          <p15:clr>
            <a:srgbClr val="FBAE40"/>
          </p15:clr>
        </p15:guide>
        <p15:guide id="6" orient="horz" pos="1152" userDrawn="1">
          <p15:clr>
            <a:srgbClr val="FBAE40"/>
          </p15:clr>
        </p15:guide>
        <p15:guide id="7" orient="horz" pos="3744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Info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457201"/>
            <a:ext cx="9106931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8673E4-02F0-6970-C8B1-CF2725076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48CDF00-3C53-9B71-84C2-45591CD25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2B7C31-43D3-29C2-B4D5-823E333D7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D29482A-6972-C65F-7EB5-8F4979B7D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371604"/>
            <a:ext cx="12192000" cy="502919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1" name="Content Placeholder 21">
            <a:extLst>
              <a:ext uri="{FF2B5EF4-FFF2-40B4-BE49-F238E27FC236}">
                <a16:creationId xmlns:a16="http://schemas.microsoft.com/office/drawing/2014/main" id="{F4F38E0E-7900-C474-267F-1E630EC92592}"/>
              </a:ext>
            </a:extLst>
          </p:cNvPr>
          <p:cNvSpPr>
            <a:spLocks noGrp="1"/>
          </p:cNvSpPr>
          <p:nvPr userDrawn="1">
            <p:ph sz="quarter" idx="20" hasCustomPrompt="1"/>
          </p:nvPr>
        </p:nvSpPr>
        <p:spPr>
          <a:xfrm>
            <a:off x="920795" y="1828799"/>
            <a:ext cx="3364767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9" name="Content Placeholder 21">
            <a:extLst>
              <a:ext uri="{FF2B5EF4-FFF2-40B4-BE49-F238E27FC236}">
                <a16:creationId xmlns:a16="http://schemas.microsoft.com/office/drawing/2014/main" id="{5771A5CA-A565-ED2B-896E-1ABACBAAEDDC}"/>
              </a:ext>
            </a:extLst>
          </p:cNvPr>
          <p:cNvSpPr>
            <a:spLocks noGrp="1"/>
          </p:cNvSpPr>
          <p:nvPr userDrawn="1">
            <p:ph sz="quarter" idx="18" hasCustomPrompt="1"/>
          </p:nvPr>
        </p:nvSpPr>
        <p:spPr>
          <a:xfrm>
            <a:off x="4567599" y="1828799"/>
            <a:ext cx="3062914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20" name="Content Placeholder 21">
            <a:extLst>
              <a:ext uri="{FF2B5EF4-FFF2-40B4-BE49-F238E27FC236}">
                <a16:creationId xmlns:a16="http://schemas.microsoft.com/office/drawing/2014/main" id="{BB8C8E6E-6302-5049-2CAF-6475B0C3BE93}"/>
              </a:ext>
            </a:extLst>
          </p:cNvPr>
          <p:cNvSpPr>
            <a:spLocks noGrp="1"/>
          </p:cNvSpPr>
          <p:nvPr userDrawn="1">
            <p:ph sz="quarter" idx="19" hasCustomPrompt="1"/>
          </p:nvPr>
        </p:nvSpPr>
        <p:spPr>
          <a:xfrm>
            <a:off x="7903993" y="1828799"/>
            <a:ext cx="3375733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FAE8E784-7F35-B22A-C128-8017F12C6B4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20795" y="4091551"/>
            <a:ext cx="3364767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8A5182BE-D943-A591-D6E4-D00862915DD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567599" y="4091551"/>
            <a:ext cx="3062914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B6416551-01FA-84BD-370D-25046E9DECD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903993" y="4091551"/>
            <a:ext cx="3375733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74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pos="4896">
          <p15:clr>
            <a:srgbClr val="FBAE40"/>
          </p15:clr>
        </p15:guide>
        <p15:guide id="5" pos="2784">
          <p15:clr>
            <a:srgbClr val="FBAE40"/>
          </p15:clr>
        </p15:guide>
        <p15:guide id="6" orient="horz" pos="374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_Dk.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457201"/>
            <a:ext cx="9106931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78A293-9EAE-1764-1AC7-8C7239DF3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D20A7D6-2FB3-E6A7-C968-282BBFA11B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4653C74-6244-81F7-755D-716F52A1F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B041097-4742-2738-92F6-9E0979832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371604"/>
            <a:ext cx="12192000" cy="5029195"/>
          </a:xfrm>
          <a:prstGeom prst="rect">
            <a:avLst/>
          </a:prstGeom>
          <a:solidFill>
            <a:schemeClr val="tx2"/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1" name="Content Placeholder 21">
            <a:extLst>
              <a:ext uri="{FF2B5EF4-FFF2-40B4-BE49-F238E27FC236}">
                <a16:creationId xmlns:a16="http://schemas.microsoft.com/office/drawing/2014/main" id="{F4F38E0E-7900-C474-267F-1E630EC92592}"/>
              </a:ext>
            </a:extLst>
          </p:cNvPr>
          <p:cNvSpPr>
            <a:spLocks noGrp="1"/>
          </p:cNvSpPr>
          <p:nvPr userDrawn="1">
            <p:ph sz="quarter" idx="20" hasCustomPrompt="1"/>
          </p:nvPr>
        </p:nvSpPr>
        <p:spPr>
          <a:xfrm>
            <a:off x="920795" y="2285997"/>
            <a:ext cx="3364767" cy="3771903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9" name="Content Placeholder 21">
            <a:extLst>
              <a:ext uri="{FF2B5EF4-FFF2-40B4-BE49-F238E27FC236}">
                <a16:creationId xmlns:a16="http://schemas.microsoft.com/office/drawing/2014/main" id="{5771A5CA-A565-ED2B-896E-1ABACBAAEDDC}"/>
              </a:ext>
            </a:extLst>
          </p:cNvPr>
          <p:cNvSpPr>
            <a:spLocks noGrp="1"/>
          </p:cNvSpPr>
          <p:nvPr userDrawn="1">
            <p:ph sz="quarter" idx="18" hasCustomPrompt="1"/>
          </p:nvPr>
        </p:nvSpPr>
        <p:spPr>
          <a:xfrm>
            <a:off x="4567599" y="2285997"/>
            <a:ext cx="3062914" cy="3771903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20" name="Content Placeholder 21">
            <a:extLst>
              <a:ext uri="{FF2B5EF4-FFF2-40B4-BE49-F238E27FC236}">
                <a16:creationId xmlns:a16="http://schemas.microsoft.com/office/drawing/2014/main" id="{BB8C8E6E-6302-5049-2CAF-6475B0C3BE93}"/>
              </a:ext>
            </a:extLst>
          </p:cNvPr>
          <p:cNvSpPr>
            <a:spLocks noGrp="1"/>
          </p:cNvSpPr>
          <p:nvPr userDrawn="1">
            <p:ph sz="quarter" idx="19" hasCustomPrompt="1"/>
          </p:nvPr>
        </p:nvSpPr>
        <p:spPr>
          <a:xfrm>
            <a:off x="7903993" y="2285997"/>
            <a:ext cx="3375733" cy="3771903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19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pos="4992" userDrawn="1">
          <p15:clr>
            <a:srgbClr val="FBAE40"/>
          </p15:clr>
        </p15:guide>
        <p15:guide id="5" pos="2688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 Info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457201"/>
            <a:ext cx="9106931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371604"/>
            <a:ext cx="12192000" cy="50291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1" name="Content Placeholder 21">
            <a:extLst>
              <a:ext uri="{FF2B5EF4-FFF2-40B4-BE49-F238E27FC236}">
                <a16:creationId xmlns:a16="http://schemas.microsoft.com/office/drawing/2014/main" id="{F4F38E0E-7900-C474-267F-1E630EC92592}"/>
              </a:ext>
            </a:extLst>
          </p:cNvPr>
          <p:cNvSpPr>
            <a:spLocks noGrp="1"/>
          </p:cNvSpPr>
          <p:nvPr userDrawn="1">
            <p:ph sz="quarter" idx="20" hasCustomPrompt="1"/>
          </p:nvPr>
        </p:nvSpPr>
        <p:spPr>
          <a:xfrm>
            <a:off x="920795" y="1828799"/>
            <a:ext cx="3364767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EBD49C-5CAB-F67D-34B0-8FF029319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85BF5DF-C587-BC50-AB90-214A91239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B65760-4E3E-6F2D-C87B-A5310FF82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054060E-8BB7-37D6-B4D1-3315F3475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19" name="Content Placeholder 21">
            <a:extLst>
              <a:ext uri="{FF2B5EF4-FFF2-40B4-BE49-F238E27FC236}">
                <a16:creationId xmlns:a16="http://schemas.microsoft.com/office/drawing/2014/main" id="{5771A5CA-A565-ED2B-896E-1ABACBAAEDDC}"/>
              </a:ext>
            </a:extLst>
          </p:cNvPr>
          <p:cNvSpPr>
            <a:spLocks noGrp="1"/>
          </p:cNvSpPr>
          <p:nvPr userDrawn="1">
            <p:ph sz="quarter" idx="18" hasCustomPrompt="1"/>
          </p:nvPr>
        </p:nvSpPr>
        <p:spPr>
          <a:xfrm>
            <a:off x="4567599" y="1828799"/>
            <a:ext cx="3062914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20" name="Content Placeholder 21">
            <a:extLst>
              <a:ext uri="{FF2B5EF4-FFF2-40B4-BE49-F238E27FC236}">
                <a16:creationId xmlns:a16="http://schemas.microsoft.com/office/drawing/2014/main" id="{BB8C8E6E-6302-5049-2CAF-6475B0C3BE93}"/>
              </a:ext>
            </a:extLst>
          </p:cNvPr>
          <p:cNvSpPr>
            <a:spLocks noGrp="1"/>
          </p:cNvSpPr>
          <p:nvPr userDrawn="1">
            <p:ph sz="quarter" idx="19" hasCustomPrompt="1"/>
          </p:nvPr>
        </p:nvSpPr>
        <p:spPr>
          <a:xfrm>
            <a:off x="7903993" y="1828799"/>
            <a:ext cx="3375733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FAE8E784-7F35-B22A-C128-8017F12C6B4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20795" y="4091551"/>
            <a:ext cx="3364767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8A5182BE-D943-A591-D6E4-D00862915DD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567599" y="4091551"/>
            <a:ext cx="3062914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B6416551-01FA-84BD-370D-25046E9DECD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903993" y="4091551"/>
            <a:ext cx="3375733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232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pos="4896">
          <p15:clr>
            <a:srgbClr val="FBAE40"/>
          </p15:clr>
        </p15:guide>
        <p15:guide id="5" pos="2784">
          <p15:clr>
            <a:srgbClr val="FBAE40"/>
          </p15:clr>
        </p15:guide>
        <p15:guide id="6" orient="horz" pos="37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2638077"/>
            <a:ext cx="10363201" cy="665514"/>
          </a:xfrm>
        </p:spPr>
        <p:txBody>
          <a:bodyPr/>
          <a:lstStyle>
            <a:lvl1pPr algn="ctr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62787A-81F9-52F1-EA37-29B5C0FF7E4C}"/>
              </a:ext>
            </a:extLst>
          </p:cNvPr>
          <p:cNvGrpSpPr/>
          <p:nvPr userDrawn="1"/>
        </p:nvGrpSpPr>
        <p:grpSpPr>
          <a:xfrm>
            <a:off x="3918340" y="5539221"/>
            <a:ext cx="4314038" cy="520065"/>
            <a:chOff x="9191624" y="428595"/>
            <a:chExt cx="4314038" cy="520065"/>
          </a:xfrm>
        </p:grpSpPr>
        <p:pic>
          <p:nvPicPr>
            <p:cNvPr id="3" name="Graphic 2" descr="For Health Consulting at UMass Chan Medical School">
              <a:extLst>
                <a:ext uri="{FF2B5EF4-FFF2-40B4-BE49-F238E27FC236}">
                  <a16:creationId xmlns:a16="http://schemas.microsoft.com/office/drawing/2014/main" id="{06D38797-92D4-B8CF-BFB3-27964150CA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1624" y="428595"/>
              <a:ext cx="2600325" cy="520065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01F8ED1-9C27-1BB7-8A5C-B3B0D68DE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948578" y="433035"/>
              <a:ext cx="0" cy="511185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Graphic 5" descr="Massachusetts Nursing Council on Workforce Sustainability">
              <a:extLst>
                <a:ext uri="{FF2B5EF4-FFF2-40B4-BE49-F238E27FC236}">
                  <a16:creationId xmlns:a16="http://schemas.microsoft.com/office/drawing/2014/main" id="{D65E11E9-5F12-7608-B319-6B165EF9B0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61494" y="460605"/>
              <a:ext cx="1344168" cy="469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230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656" userDrawn="1">
          <p15:clr>
            <a:srgbClr val="FBAE40"/>
          </p15:clr>
        </p15:guide>
        <p15:guide id="4" orient="horz" pos="3504" userDrawn="1">
          <p15:clr>
            <a:srgbClr val="FBAE40"/>
          </p15:clr>
        </p15:guide>
        <p15:guide id="5" orient="horz" pos="3792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27A9DD5-3351-3778-EB31-4729533CF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543" t="16716" r="751" b="4346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16B84C6-A2D7-1638-2A66-656EB440E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6" cy="797228"/>
            <a:chOff x="9191624" y="391873"/>
            <a:chExt cx="2600325" cy="1188434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697B68A-C8E0-C698-7A0E-52C1B8F87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91624" y="391873"/>
              <a:ext cx="2600325" cy="520065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88595F4-74EA-0772-C208-68DBD7B399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9220200" y="1012825"/>
              <a:ext cx="25146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613797C-D910-904A-BF6A-F56CE8B43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05416" y="1110915"/>
              <a:ext cx="1344168" cy="46939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2374022"/>
            <a:ext cx="10363201" cy="665514"/>
          </a:xfrm>
        </p:spPr>
        <p:txBody>
          <a:bodyPr/>
          <a:lstStyle>
            <a:lvl1pPr algn="ctr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45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488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_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5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5151EF-BBBC-C3BC-36CD-42542D227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93E3A22-EE5C-58E7-07AA-F24343840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6AF6370-E3B5-C841-027B-1398DC737F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813E8D3-F05A-6DB9-49C2-5DC39F47C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F35196C-6B42-D7B6-20AF-3A5D26C206C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1082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160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tter Healthcare_Pitch D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B91389-6E66-A4E9-F5D3-08CCCF7D1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1EF49E3-EC2D-38FA-80A1-D4CD4C841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F5AA92D-EFC5-11A9-8B38-A0077D420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8FE3C94-D95E-DFD7-4958-038D6DBC9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703" y="1375704"/>
            <a:ext cx="12192000" cy="502919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808F9B-7D77-7C31-5B44-30313F794E0C}"/>
              </a:ext>
            </a:extLst>
          </p:cNvPr>
          <p:cNvGrpSpPr/>
          <p:nvPr userDrawn="1"/>
        </p:nvGrpSpPr>
        <p:grpSpPr>
          <a:xfrm>
            <a:off x="6094743" y="1827468"/>
            <a:ext cx="5339880" cy="4151063"/>
            <a:chOff x="6094743" y="1827468"/>
            <a:chExt cx="5339880" cy="415106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AA000E-3E01-AAF9-B913-00719238D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6096000" y="3133276"/>
              <a:ext cx="5338623" cy="1499564"/>
              <a:chOff x="6096000" y="3133276"/>
              <a:chExt cx="5338623" cy="1499564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C4F587C-6909-5BEA-C6A7-F435E00982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 flipV="1">
                <a:off x="8765312" y="463964"/>
                <a:ext cx="0" cy="5338623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1C3A16A-4F2B-D993-47CD-04317C29B4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 flipV="1">
                <a:off x="8765312" y="1963528"/>
                <a:ext cx="0" cy="5338623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4CDFB8E-356D-706E-75DA-8B41C9F1D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6094743" y="1827468"/>
              <a:ext cx="1144151" cy="4151063"/>
              <a:chOff x="6094743" y="1827468"/>
              <a:chExt cx="1144151" cy="415106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E899578-1076-9FB2-3175-57EB79F5D7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l="11090" t="16934" r="18563" b="6821"/>
              <a:stretch/>
            </p:blipFill>
            <p:spPr>
              <a:xfrm>
                <a:off x="6094743" y="4835531"/>
                <a:ext cx="1142441" cy="1143000"/>
              </a:xfrm>
              <a:prstGeom prst="ellipse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DF61C59-14AF-19FF-16F3-5A0B01C678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11156" t="10339" r="6699" b="8131"/>
              <a:stretch/>
            </p:blipFill>
            <p:spPr>
              <a:xfrm>
                <a:off x="6094743" y="1827468"/>
                <a:ext cx="1142441" cy="1143000"/>
              </a:xfrm>
              <a:prstGeom prst="ellipse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8F210A8-F2BB-F439-6166-0816787C66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l="9324" t="7563" r="12711" b="14548"/>
              <a:stretch/>
            </p:blipFill>
            <p:spPr>
              <a:xfrm>
                <a:off x="6094743" y="3327031"/>
                <a:ext cx="1144151" cy="1143000"/>
              </a:xfrm>
              <a:prstGeom prst="ellipse">
                <a:avLst/>
              </a:prstGeom>
            </p:spPr>
          </p:pic>
        </p:grp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FE1D28-12D3-DD55-5039-2651C4ABEF0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914397" y="1828800"/>
            <a:ext cx="4504270" cy="4084319"/>
          </a:xfrm>
        </p:spPr>
        <p:txBody>
          <a:bodyPr/>
          <a:lstStyle>
            <a:lvl1pPr marL="0" indent="0">
              <a:lnSpc>
                <a:spcPts val="3200"/>
              </a:lnSpc>
              <a:buNone/>
              <a:defRPr sz="20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AC4F9A3C-AA4E-A7A4-9C3A-742AD312827C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7429500" y="1841498"/>
            <a:ext cx="4010660" cy="1115062"/>
          </a:xfrm>
        </p:spPr>
        <p:txBody>
          <a:bodyPr tIns="0" bIns="0" numCol="1" spcCol="320040" anchor="ctr" anchorCtr="0"/>
          <a:lstStyle>
            <a:lvl1pPr marL="0" indent="0">
              <a:lnSpc>
                <a:spcPct val="100000"/>
              </a:lnSpc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E6B94362-C6A5-194C-74E3-5EBAA4CD4848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7429500" y="3342640"/>
            <a:ext cx="4010660" cy="1115062"/>
          </a:xfrm>
        </p:spPr>
        <p:txBody>
          <a:bodyPr tIns="0" bIns="0" numCol="1" spcCol="320040" anchor="ctr" anchorCtr="0"/>
          <a:lstStyle>
            <a:lvl1pPr marL="0" indent="0">
              <a:lnSpc>
                <a:spcPct val="100000"/>
              </a:lnSpc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FDF267B8-E513-0908-F76F-CF20AFBD4683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7429500" y="4846320"/>
            <a:ext cx="4010660" cy="1115062"/>
          </a:xfrm>
        </p:spPr>
        <p:txBody>
          <a:bodyPr tIns="0" bIns="0" numCol="1" spcCol="320040" anchor="ctr" anchorCtr="0"/>
          <a:lstStyle>
            <a:lvl1pPr marL="0" indent="0">
              <a:lnSpc>
                <a:spcPct val="100000"/>
              </a:lnSpc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17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680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403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_2-line Title and Content_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250D5-1BE3-C47D-3A17-2D5B4B13B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28805"/>
              <a:ext cx="12192000" cy="4571995"/>
            </a:xfrm>
            <a:prstGeom prst="rect">
              <a:avLst/>
            </a:prstGeom>
            <a:solidFill>
              <a:schemeClr val="accent5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457200"/>
            <a:ext cx="9144000" cy="13606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CF7DA5-26FD-4F47-CDF8-790A4A7C0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B6E2D14-D3D7-EFC6-45E5-FE1489A01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D39D9DE-BD40-0B77-134F-C2A3C8DDB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1BE374A-2817-5EAC-672A-B0B9D7660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108204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81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5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8C161E-F499-23B5-57BA-A336743CB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6666574-2EEE-CBE3-A72D-497F3DB04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0C87A10-D1F3-1145-B729-8839E839B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716DCCA-BDA7-4273-A726-8CF41E18F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5181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D7E35-B329-0056-ACF3-765F610498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53200" y="1828800"/>
            <a:ext cx="5181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12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pos="4128" userDrawn="1">
          <p15:clr>
            <a:srgbClr val="FBAE40"/>
          </p15:clr>
        </p15:guide>
        <p15:guide id="5" orient="horz" pos="4032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_2-line Title and Content_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F4541FA-4962-2BC8-FAC5-193BF9560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28805"/>
              <a:ext cx="12192000" cy="4571995"/>
            </a:xfrm>
            <a:prstGeom prst="rect">
              <a:avLst/>
            </a:prstGeom>
            <a:solidFill>
              <a:schemeClr val="accent5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0"/>
            <a:ext cx="9144000" cy="13606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A97EA-C973-9942-15CB-B2486D5F5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CEFB1FF-D9DD-FFC7-6254-34296FBB5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3D8F401-999D-3325-0C53-C94B1E1F5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4198240-F718-A692-7FA5-F0D515444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5181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751543A5-4223-AA8B-1830-0DA1784F5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63833" y="2286001"/>
            <a:ext cx="5181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81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  <p15:guide id="6" pos="4128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_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rgbClr val="633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EA6B3B-170C-E9CC-5F3B-FC23C9666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C0F1883-8BDA-5031-6AC0-7FFC2B222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84FF37A-1DFA-D483-EDCE-455297160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B9D159A-8EAA-3028-9679-EABF2A029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564A0B3-6051-1BF7-5725-A384593399D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1082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54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_2-line 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F4D71B-45C3-44CB-6FC1-215E51437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28805"/>
              <a:ext cx="12192000" cy="4571995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457200"/>
            <a:ext cx="9144000" cy="13606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C79005-5FBB-3304-9EF1-8E42AF124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D265011C-64C0-E390-A5FE-F8D47AB3F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A5F1B69-6350-F108-0B63-70DDA95C7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4AF5AC8-2817-558B-A860-B59D8B31E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108204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10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927F60-D3A9-BF2E-6514-1B10CBF56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4BA91DF3-28E6-E169-6121-A3597BBBA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96B0FD-CD0B-1DAF-14B2-A1FCAA50F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B60F051-75C1-A3C2-1E0F-A3D038BA5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5181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D7E35-B329-0056-ACF3-765F610498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53200" y="1828800"/>
            <a:ext cx="5181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04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pos="4128" userDrawn="1">
          <p15:clr>
            <a:srgbClr val="FBAE40"/>
          </p15:clr>
        </p15:guide>
        <p15:guide id="5" orient="horz" pos="4032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_2-line 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4098CFB-88D5-D0A9-F57F-B6E8A9CB1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28805"/>
              <a:ext cx="12192000" cy="4571995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0"/>
            <a:ext cx="9144000" cy="13606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3CA0CD-3139-CFF7-F393-23FB828B0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0D67068-EB1B-BEEC-5AA8-EE52511C2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A2ABAB-3A33-63B4-88C2-22DEEB93A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A60053F-0F62-C488-C672-51BAA6C62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5181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751543A5-4223-AA8B-1830-0DA1784F5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63833" y="2286001"/>
            <a:ext cx="5181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58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  <p15:guide id="6" pos="4128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formance_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B49CB0-86CD-0189-6717-7A6BF2384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90316F7-6957-2E13-F387-606D4F4E4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F21A5AF-4776-B6EE-0360-3027B8F6F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D0E97BC-ABE2-0EF5-4F88-3B131F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61BDD1C3-91BA-F5F0-2663-87C314397AD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1082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58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formance_2-line 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30ED98D-9443-9969-25B1-B731D7696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28805"/>
              <a:ext cx="12192000" cy="4571995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F8812E-5925-9BB4-DA4E-E7E882FF7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4AD1D4F-CFCA-58F6-149D-E479B130E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07E8F65-4678-91D9-7433-79C794956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63EE2F4-405F-0D0A-993A-E50667425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457200"/>
            <a:ext cx="9144000" cy="13606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108204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1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formance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77A3DC-C8B3-04CB-F797-7979894BF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D67F45-9690-D706-189D-4AF143829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3406891-8603-9419-DC24-40FFDFE2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85A33DF-D0E6-A53D-5C32-E11DA3577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5181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D7E35-B329-0056-ACF3-765F610498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53200" y="1828800"/>
            <a:ext cx="5181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726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pos="4128" userDrawn="1">
          <p15:clr>
            <a:srgbClr val="FBAE40"/>
          </p15:clr>
        </p15:guide>
        <p15:guide id="5" orient="horz" pos="40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(white)_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3D175C-0D8C-9345-84B3-77479C525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D2C9D29-F48A-A9FD-DCC8-72A2024F7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2CCF3E7-18AF-4707-9143-E8FEB5848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D8CF667-D475-8A2A-25F8-3365E8B73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71251-8B59-14AC-35BF-AF75630B05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447800"/>
            <a:ext cx="108204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640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4" orient="horz" pos="912" userDrawn="1">
          <p15:clr>
            <a:srgbClr val="FBAE40"/>
          </p15:clr>
        </p15:guide>
        <p15:guide id="5" orient="horz" pos="3888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formance_2-line 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25B65B0-2BCF-2A19-1FEF-9AC9C68FB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28805"/>
              <a:ext cx="12192000" cy="4571995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0"/>
            <a:ext cx="9144000" cy="13606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6B790D-F651-928A-E581-5A295FFB8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E8D22E2-4462-3E8D-792B-7926D4D35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8E333D-C48F-1F92-FDBD-6E70B9CA3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736CCAE-B680-A391-2D60-E64F7D7C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5181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751543A5-4223-AA8B-1830-0DA1784F5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63833" y="2286001"/>
            <a:ext cx="5181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356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  <p15:guide id="6" pos="4128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(white)_Title and Content - 1 col.">
  <p:cSld name="1_General (white)_Title and Content - 1 col.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1"/>
          <p:cNvSpPr txBox="1">
            <a:spLocks noGrp="1"/>
          </p:cNvSpPr>
          <p:nvPr>
            <p:ph type="title"/>
          </p:nvPr>
        </p:nvSpPr>
        <p:spPr>
          <a:xfrm>
            <a:off x="914399" y="457201"/>
            <a:ext cx="8503921" cy="66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1" descr="ForHealth Consulting at UMass Chan Medical School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73757" y="429329"/>
            <a:ext cx="2212840" cy="44256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1"/>
          <p:cNvSpPr txBox="1">
            <a:spLocks noGrp="1"/>
          </p:cNvSpPr>
          <p:nvPr>
            <p:ph type="body" idx="1"/>
          </p:nvPr>
        </p:nvSpPr>
        <p:spPr>
          <a:xfrm>
            <a:off x="914400" y="1379537"/>
            <a:ext cx="10820400" cy="50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3718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1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3718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1"/>
          <p:cNvSpPr txBox="1"/>
          <p:nvPr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rgbClr val="867A6E"/>
                </a:solidFill>
                <a:latin typeface="Arial"/>
                <a:ea typeface="Arial"/>
                <a:cs typeface="Arial"/>
                <a:sym typeface="Arial"/>
              </a:rPr>
              <a:t>© 2023. </a:t>
            </a:r>
            <a:r>
              <a:rPr lang="en-US" sz="900" b="0" i="1" u="none" strike="noStrike" cap="none" dirty="0">
                <a:solidFill>
                  <a:srgbClr val="867A6E"/>
                </a:solidFill>
                <a:latin typeface="Arial"/>
                <a:ea typeface="Arial"/>
                <a:cs typeface="Arial"/>
                <a:sym typeface="Arial"/>
              </a:rPr>
              <a:t>The consulting and operations division of UMass Chan Medical School. Confidential</a:t>
            </a:r>
            <a:endParaRPr dirty="0"/>
          </a:p>
        </p:txBody>
      </p:sp>
      <p:sp>
        <p:nvSpPr>
          <p:cNvPr id="134" name="Google Shape;134;p11"/>
          <p:cNvSpPr txBox="1">
            <a:spLocks noGrp="1"/>
          </p:cNvSpPr>
          <p:nvPr>
            <p:ph type="sldNum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241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(white)_2-line 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0"/>
            <a:ext cx="9144000" cy="1371599"/>
          </a:xfrm>
        </p:spPr>
        <p:txBody>
          <a:bodyPr/>
          <a:lstStyle>
            <a:lvl1pPr>
              <a:defRPr sz="3700"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8BC606-D7A5-762B-F389-343599CB8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FB0FDB0-2723-C599-6FC7-F2E8F9677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B021B79-047F-6B55-A042-6037C8AC1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278079D-747F-8F29-D6BD-D425D0B1F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71251-8B59-14AC-35BF-AF75630B05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799"/>
            <a:ext cx="10820400" cy="4343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48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864" userDrawn="1">
          <p15:clr>
            <a:srgbClr val="FBAE40"/>
          </p15:clr>
        </p15:guide>
        <p15:guide id="5" orient="horz" pos="38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(white)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3E7E3E-6077-1541-E63C-FF193FE3A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A38A150-91B5-2228-B4A0-4018EEAD1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2E319FF-65D5-BFB3-E9A3-2FA31AAF9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8E8F733-8ED0-86B6-C3E3-55BCF6207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71251-8B59-14AC-35BF-AF75630B05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447801"/>
            <a:ext cx="4800600" cy="4724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5EE7F1B-AD30-6B7B-C097-C252CB2B239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00" y="1447801"/>
            <a:ext cx="4800600" cy="4724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04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4" orient="horz" pos="912" userDrawn="1">
          <p15:clr>
            <a:srgbClr val="FBAE40"/>
          </p15:clr>
        </p15:guide>
        <p15:guide id="5" pos="4080" userDrawn="1">
          <p15:clr>
            <a:srgbClr val="FBAE40"/>
          </p15:clr>
        </p15:guide>
        <p15:guide id="6" pos="3600" userDrawn="1">
          <p15:clr>
            <a:srgbClr val="FBAE40"/>
          </p15:clr>
        </p15:guide>
        <p15:guide id="7" orient="horz" pos="4032" userDrawn="1">
          <p15:clr>
            <a:srgbClr val="FBAE40"/>
          </p15:clr>
        </p15:guide>
        <p15:guide id="8" orient="horz" pos="388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(white)_2-line 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0"/>
            <a:ext cx="9144000" cy="1197429"/>
          </a:xfrm>
        </p:spPr>
        <p:txBody>
          <a:bodyPr/>
          <a:lstStyle>
            <a:lvl1pPr>
              <a:defRPr sz="3700"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3A5EEB-9362-3D92-8B79-FE349DDBA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0B0F1B2-C25E-0054-C8A8-BCEE3D9D0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6FFD659-9D5A-7EAC-E836-A398734A7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A6007F0-F148-0FE5-4CCD-22CD58F74F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71251-8B59-14AC-35BF-AF75630B05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799"/>
            <a:ext cx="4800600" cy="4343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A461043-4E95-F1A4-39B2-5982253EEF3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00" y="1828799"/>
            <a:ext cx="4800600" cy="4343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54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864" userDrawn="1">
          <p15:clr>
            <a:srgbClr val="FBAE40"/>
          </p15:clr>
        </p15:guide>
        <p15:guide id="5" pos="4080" userDrawn="1">
          <p15:clr>
            <a:srgbClr val="FBAE40"/>
          </p15:clr>
        </p15:guide>
        <p15:guide id="6" pos="3600" userDrawn="1">
          <p15:clr>
            <a:srgbClr val="FBAE40"/>
          </p15:clr>
        </p15:guide>
        <p15:guide id="7" orient="horz" pos="4032" userDrawn="1">
          <p15:clr>
            <a:srgbClr val="FBAE40"/>
          </p15:clr>
        </p15:guide>
        <p15:guide id="8" orient="horz" pos="388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(white)_Title and Content - 3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457200"/>
            <a:ext cx="9095232" cy="9143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312D52-B4C1-5CAD-849E-0C1397342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72914" y="360409"/>
            <a:ext cx="1744355" cy="797227"/>
            <a:chOff x="10072914" y="360409"/>
            <a:chExt cx="1744355" cy="79722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31E8A67-6413-F9C8-9B32-07B070567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072914" y="360409"/>
              <a:ext cx="1744355" cy="34887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42C33B6-2A8D-347C-6512-6E7C1B3B5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10092083" y="776957"/>
              <a:ext cx="1686850" cy="0"/>
            </a:xfrm>
            <a:prstGeom prst="line">
              <a:avLst/>
            </a:prstGeom>
            <a:solidFill>
              <a:schemeClr val="tx2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B66AC85-69B7-6059-2222-6B0A34CB1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484659" y="842758"/>
              <a:ext cx="901698" cy="314878"/>
            </a:xfrm>
            <a:prstGeom prst="rect">
              <a:avLst/>
            </a:prstGeom>
          </p:spPr>
        </p:pic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71251-8B59-14AC-35BF-AF75630B05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2970223" cy="4343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AE52FDB-B683-3FA0-D889-774A2A64F6B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10888" y="1828800"/>
            <a:ext cx="2970223" cy="4343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BF68B25-B298-F994-F179-AD113CCF2B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306325" y="1828800"/>
            <a:ext cx="2970223" cy="4343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2024.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353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864">
          <p15:clr>
            <a:srgbClr val="FBAE40"/>
          </p15:clr>
        </p15:guide>
        <p15:guide id="5" pos="2688">
          <p15:clr>
            <a:srgbClr val="FBAE40"/>
          </p15:clr>
        </p15:guide>
        <p15:guide id="6" pos="4992">
          <p15:clr>
            <a:srgbClr val="FBAE40"/>
          </p15:clr>
        </p15:guide>
        <p15:guide id="7" orient="horz" pos="4032" userDrawn="1">
          <p15:clr>
            <a:srgbClr val="FBAE40"/>
          </p15:clr>
        </p15:guide>
        <p15:guide id="8" orient="horz" pos="38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CD3A20-8957-C0A9-9C2F-8D13C1D0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368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9E947-658D-4642-3E11-CDA90826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825625"/>
            <a:ext cx="103632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D2163-E4B5-D0B1-40B8-C4ACFA431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356351"/>
            <a:ext cx="457200" cy="2730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1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806" r:id="rId3"/>
    <p:sldLayoutId id="2147483850" r:id="rId4"/>
    <p:sldLayoutId id="2147483821" r:id="rId5"/>
    <p:sldLayoutId id="2147483836" r:id="rId6"/>
    <p:sldLayoutId id="2147483822" r:id="rId7"/>
    <p:sldLayoutId id="2147483837" r:id="rId8"/>
    <p:sldLayoutId id="2147483854" r:id="rId9"/>
    <p:sldLayoutId id="2147483838" r:id="rId10"/>
    <p:sldLayoutId id="2147483824" r:id="rId11"/>
    <p:sldLayoutId id="2147483828" r:id="rId12"/>
    <p:sldLayoutId id="2147483819" r:id="rId13"/>
    <p:sldLayoutId id="2147483834" r:id="rId14"/>
    <p:sldLayoutId id="2147483823" r:id="rId15"/>
    <p:sldLayoutId id="2147483835" r:id="rId16"/>
    <p:sldLayoutId id="2147483859" r:id="rId17"/>
    <p:sldLayoutId id="2147483860" r:id="rId18"/>
    <p:sldLayoutId id="2147483855" r:id="rId19"/>
    <p:sldLayoutId id="2147483861" r:id="rId20"/>
    <p:sldLayoutId id="2147483856" r:id="rId21"/>
    <p:sldLayoutId id="2147483862" r:id="rId22"/>
    <p:sldLayoutId id="2147483857" r:id="rId23"/>
    <p:sldLayoutId id="2147483863" r:id="rId24"/>
    <p:sldLayoutId id="2147483858" r:id="rId25"/>
    <p:sldLayoutId id="2147483864" r:id="rId26"/>
    <p:sldLayoutId id="2147483807" r:id="rId27"/>
    <p:sldLayoutId id="2147483805" r:id="rId28"/>
    <p:sldLayoutId id="2147483849" r:id="rId29"/>
    <p:sldLayoutId id="2147483865" r:id="rId30"/>
    <p:sldLayoutId id="2147483832" r:id="rId31"/>
    <p:sldLayoutId id="2147483833" r:id="rId32"/>
    <p:sldLayoutId id="2147483848" r:id="rId33"/>
    <p:sldLayoutId id="2147483851" r:id="rId34"/>
    <p:sldLayoutId id="2147483827" r:id="rId35"/>
    <p:sldLayoutId id="2147483852" r:id="rId36"/>
    <p:sldLayoutId id="2147483830" r:id="rId37"/>
    <p:sldLayoutId id="2147483831" r:id="rId38"/>
    <p:sldLayoutId id="2147483816" r:id="rId39"/>
    <p:sldLayoutId id="2147483839" r:id="rId40"/>
    <p:sldLayoutId id="2147483845" r:id="rId41"/>
    <p:sldLayoutId id="2147483843" r:id="rId42"/>
    <p:sldLayoutId id="2147483817" r:id="rId43"/>
    <p:sldLayoutId id="2147483840" r:id="rId44"/>
    <p:sldLayoutId id="2147483846" r:id="rId45"/>
    <p:sldLayoutId id="2147483842" r:id="rId46"/>
    <p:sldLayoutId id="2147483818" r:id="rId47"/>
    <p:sldLayoutId id="2147483841" r:id="rId48"/>
    <p:sldLayoutId id="2147483847" r:id="rId49"/>
    <p:sldLayoutId id="2147483844" r:id="rId50"/>
    <p:sldLayoutId id="2147483866" r:id="rId5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2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SzPct val="95000"/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SzPct val="100000"/>
        <a:buFont typeface="System Font Regular"/>
        <a:buChar char="–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95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4" orient="horz" userDrawn="1">
          <p15:clr>
            <a:srgbClr val="F26B43"/>
          </p15:clr>
        </p15:guide>
        <p15:guide id="5" pos="7680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orient="horz" pos="288" userDrawn="1">
          <p15:clr>
            <a:srgbClr val="F26B43"/>
          </p15:clr>
        </p15:guide>
        <p15:guide id="8" pos="7392" userDrawn="1">
          <p15:clr>
            <a:srgbClr val="F26B43"/>
          </p15:clr>
        </p15:guide>
        <p15:guide id="9" pos="288" userDrawn="1">
          <p15:clr>
            <a:srgbClr val="F26B43"/>
          </p15:clr>
        </p15:guide>
        <p15:guide id="10" orient="horz" pos="4176" userDrawn="1">
          <p15:clr>
            <a:srgbClr val="F26B43"/>
          </p15:clr>
        </p15:guide>
        <p15:guide id="11" pos="576" userDrawn="1">
          <p15:clr>
            <a:srgbClr val="F26B43"/>
          </p15:clr>
        </p15:guide>
        <p15:guide id="12" pos="7104" userDrawn="1">
          <p15:clr>
            <a:srgbClr val="F26B43"/>
          </p15:clr>
        </p15:guide>
        <p15:guide id="13" pos="6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9A0E-251F-FE96-EF9D-4C30A5466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969" y="1403498"/>
            <a:ext cx="7010403" cy="2393519"/>
          </a:xfrm>
        </p:spPr>
        <p:txBody>
          <a:bodyPr/>
          <a:lstStyle/>
          <a:p>
            <a:r>
              <a:rPr lang="en-US" dirty="0"/>
              <a:t>Breaking Barriers: Addressing Preceptor Challenges in Nurse Practitioner Education for Primary Care Solutions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C099CF-2067-8D30-3CA2-6E9E02FA35D4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>
          <a:blip r:embed="rId2"/>
          <a:stretch>
            <a:fillRect/>
          </a:stretch>
        </p:blipFill>
        <p:spPr>
          <a:xfrm>
            <a:off x="914400" y="4977581"/>
            <a:ext cx="3125788" cy="12859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1C158-63C9-5015-B664-A6BFD3B4DF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58131" y="4762500"/>
            <a:ext cx="3797289" cy="1716615"/>
          </a:xfrm>
        </p:spPr>
        <p:txBody>
          <a:bodyPr/>
          <a:lstStyle/>
          <a:p>
            <a:r>
              <a:rPr lang="en-US" b="1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Jay Prosser, DNP, RN, CCRN-K, NE-BC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68F65-0A22-16C6-2F0D-55431E098D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June 17 – 19, 2024</a:t>
            </a:r>
          </a:p>
        </p:txBody>
      </p:sp>
    </p:spTree>
    <p:extLst>
      <p:ext uri="{BB962C8B-B14F-4D97-AF65-F5344CB8AC3E}">
        <p14:creationId xmlns:p14="http://schemas.microsoft.com/office/powerpoint/2010/main" val="2995460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208C2-BBBD-30CA-A8BA-6B0A1F182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Nurse Practitioners as </a:t>
            </a:r>
            <a:br>
              <a:rPr lang="en-US" sz="4000" dirty="0"/>
            </a:br>
            <a:r>
              <a:rPr lang="en-US" sz="4000" dirty="0"/>
              <a:t>Primary Care Providers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4315E-FFAA-AC01-23C7-1ACFCBDDF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D69ADB0-34D8-D571-E566-FF432F2422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469310"/>
              </p:ext>
            </p:extLst>
          </p:nvPr>
        </p:nvGraphicFramePr>
        <p:xfrm>
          <a:off x="310055" y="2052205"/>
          <a:ext cx="11734800" cy="4125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2797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EDF35-F88A-66D5-7750-68613CFD3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Nurses could help solve this problem!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DAC55-AADA-660D-F68E-BD0C423F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73530C7-C55C-60DC-C9FD-D4CC0798FC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4434776"/>
              </p:ext>
            </p:extLst>
          </p:nvPr>
        </p:nvGraphicFramePr>
        <p:xfrm>
          <a:off x="914398" y="1478171"/>
          <a:ext cx="10820402" cy="4753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1859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88B44-CB98-C1F5-12AA-7B051257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500" b="1" i="1" dirty="0"/>
              <a:t>Roadblock!</a:t>
            </a:r>
            <a:br>
              <a:rPr lang="en-US" dirty="0"/>
            </a:br>
            <a:r>
              <a:rPr lang="en-US" dirty="0"/>
              <a:t>Nothing in healthcare is that easy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F8D7B5-5319-AF8B-3C26-6D976B11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65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33DC-5516-BCE5-5D57-6B6085292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Nurse Practitioner Education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E1042-E457-67A6-029E-F73D3F03D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C7CDD4-484B-9317-DBB4-8B900CF648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7458472"/>
              </p:ext>
            </p:extLst>
          </p:nvPr>
        </p:nvGraphicFramePr>
        <p:xfrm>
          <a:off x="899160" y="223070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8220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88B44-CB98-C1F5-12AA-7B051257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500" b="1" i="1" dirty="0"/>
              <a:t>Preceptor Challenge</a:t>
            </a:r>
            <a:br>
              <a:rPr lang="en-US" dirty="0"/>
            </a:br>
            <a:r>
              <a:rPr lang="en-US" dirty="0"/>
              <a:t>Without preceptors, students cannot complete their education.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F8D7B5-5319-AF8B-3C26-6D976B11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594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7095D-2D94-0F85-F355-1E9DAB7FE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Demand = 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673E5-021C-71FA-1017-871E8A727A57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B5AA1-0ECC-5A80-ADDE-C87DB985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Content Placeholder 4" descr="A screenshot of a medical advertisement&#10;&#10;Description automatically generated">
            <a:extLst>
              <a:ext uri="{FF2B5EF4-FFF2-40B4-BE49-F238E27FC236}">
                <a16:creationId xmlns:a16="http://schemas.microsoft.com/office/drawing/2014/main" id="{3AF4DDEB-EC40-36B6-0B1E-06CAA5D89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91314"/>
            <a:ext cx="10905066" cy="436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23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B9B46-46FA-0AF7-92E1-3928DA475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Gentleman’s Agreement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0D33B-F41B-B8D1-0157-AD03FDF1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610EEC-36A1-9153-562D-31C87FCCC790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593690510"/>
              </p:ext>
            </p:extLst>
          </p:nvPr>
        </p:nvGraphicFramePr>
        <p:xfrm>
          <a:off x="685800" y="1828800"/>
          <a:ext cx="10820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7677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7051-66EE-F8CD-C4BE-CF0A9B5C7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Black 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2F0F0-AD33-F09E-2E2D-2B4567DE4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5B7D59D-6364-194F-2EED-417E388A3A65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273334325"/>
              </p:ext>
            </p:extLst>
          </p:nvPr>
        </p:nvGraphicFramePr>
        <p:xfrm>
          <a:off x="574157" y="1509823"/>
          <a:ext cx="11617843" cy="4678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6679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88B44-CB98-C1F5-12AA-7B051257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500" b="1" i="1" dirty="0"/>
              <a:t>Potential Solutions</a:t>
            </a:r>
            <a:endParaRPr lang="en-US" sz="65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F8D7B5-5319-AF8B-3C26-6D976B11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09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FAA36-401F-2EC2-8957-178F994F8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 Preceptors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7C5F7-98EB-4EE8-34B7-1A7A52F6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7E054D-F00C-71EC-FD3C-43C1BDFA65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4885783"/>
              </p:ext>
            </p:extLst>
          </p:nvPr>
        </p:nvGraphicFramePr>
        <p:xfrm>
          <a:off x="644056" y="1488559"/>
          <a:ext cx="11370735" cy="4816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771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E0CB-8CB1-5AFB-D66D-2137F885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34" y="1711842"/>
            <a:ext cx="8686800" cy="2509283"/>
          </a:xfrm>
        </p:spPr>
        <p:txBody>
          <a:bodyPr/>
          <a:lstStyle/>
          <a:p>
            <a:pPr algn="ctr"/>
            <a:r>
              <a:rPr lang="en-US" sz="7200" dirty="0"/>
              <a:t>No Disclosures or Conflicts of Interest</a:t>
            </a:r>
            <a:endParaRPr lang="en-US" sz="6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FC64E-F75F-0B18-1959-C58DAE23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603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9D4A3-0D0F-3815-DD27-CD9759E65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to Paying Preceptors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BE9D5-1ACF-BDB5-DC54-07F1671B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1302770-AE5A-6888-0505-B96DD84168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2584808"/>
              </p:ext>
            </p:extLst>
          </p:nvPr>
        </p:nvGraphicFramePr>
        <p:xfrm>
          <a:off x="664535" y="1754372"/>
          <a:ext cx="11070265" cy="4397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8993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27C96-0027-2636-464C-754200304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Credit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A52A6-B2BF-FA69-F82D-DFC7AAE4E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6EE6167-CD02-A449-A54A-08F7A75743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7395731"/>
              </p:ext>
            </p:extLst>
          </p:nvPr>
        </p:nvGraphicFramePr>
        <p:xfrm>
          <a:off x="404037" y="1424763"/>
          <a:ext cx="11632019" cy="4795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1117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73DAA-1F04-B301-06E1-8B84AF95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Paying Institutions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19E62-D16D-43AA-60F4-E8D72BCB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1D9F8-24A1-99EB-9BF3-ED3CF3B6C95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371600" y="1828800"/>
            <a:ext cx="10820400" cy="4114800"/>
          </a:xfrm>
        </p:spPr>
        <p:txBody>
          <a:bodyPr/>
          <a:lstStyle/>
          <a:p>
            <a:r>
              <a:rPr lang="en-US" dirty="0"/>
              <a:t>Hypothesis: If providers are paid off of productivity and precepting limits productivity then reimbursements are in turn negatively affected.</a:t>
            </a:r>
          </a:p>
          <a:p>
            <a:r>
              <a:rPr lang="en-US" dirty="0"/>
              <a:t>Preceptor survey: protected time with students.</a:t>
            </a:r>
          </a:p>
          <a:p>
            <a:r>
              <a:rPr lang="en-US" dirty="0"/>
              <a:t>Clinical reimbursement for precepting.</a:t>
            </a:r>
          </a:p>
          <a:p>
            <a:r>
              <a:rPr lang="en-US" dirty="0"/>
              <a:t>Higher rate for clinics?</a:t>
            </a:r>
          </a:p>
          <a:p>
            <a:r>
              <a:rPr lang="en-US" dirty="0"/>
              <a:t>State-awarded stipend?</a:t>
            </a:r>
          </a:p>
          <a:p>
            <a:r>
              <a:rPr lang="en-US" dirty="0"/>
              <a:t>Block grant?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30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CF89-6EC7-9C19-3164-AD3B7D756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Care Organizations &amp; </a:t>
            </a:r>
            <a:br>
              <a:rPr lang="en-US" dirty="0"/>
            </a:br>
            <a:r>
              <a:rPr lang="en-US" dirty="0"/>
              <a:t>Academic Institutions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A0019-EF67-0DAF-E894-85123658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1CE1378-78A1-117C-3608-A66CB811EA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4702385"/>
              </p:ext>
            </p:extLst>
          </p:nvPr>
        </p:nvGraphicFramePr>
        <p:xfrm>
          <a:off x="754628" y="2030818"/>
          <a:ext cx="11040423" cy="4159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5422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639BC-14DB-74E9-6B83-43FD321A8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Preceptor Structure Re-evaluation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DC712-B41F-A8D8-2092-147AC9A4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1CA51D7-CC7A-687F-264E-ABB4C8F7FB12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193250941"/>
              </p:ext>
            </p:extLst>
          </p:nvPr>
        </p:nvGraphicFramePr>
        <p:xfrm>
          <a:off x="965200" y="1803400"/>
          <a:ext cx="10820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8715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88B44-CB98-C1F5-12AA-7B051257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500" b="1" i="1" dirty="0"/>
              <a:t>More Challenging Questions</a:t>
            </a:r>
            <a:endParaRPr lang="en-US" sz="65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F8D7B5-5319-AF8B-3C26-6D976B11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062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EAEC5-5C34-8D84-7455-FF9127F94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6FE15-9194-A752-9040-3EA9F47CA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23F37-8C2B-C544-84A3-9DB0E4090E3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914400" y="1828800"/>
            <a:ext cx="10820400" cy="4114800"/>
          </a:xfrm>
        </p:spPr>
        <p:txBody>
          <a:bodyPr/>
          <a:lstStyle/>
          <a:p>
            <a:r>
              <a:rPr lang="en-US" sz="3600" dirty="0"/>
              <a:t>Should the entire structure of how nurse practitioner students are placed in clinical change? </a:t>
            </a:r>
          </a:p>
          <a:p>
            <a:r>
              <a:rPr lang="en-US" sz="3600" dirty="0"/>
              <a:t>Is it time to consider a matching process similar to what is done with medical students?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44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9BCF9-D670-007D-6A1D-795D93B87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GME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47B99-9B6C-839E-76AA-1D3792726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ADF76EF-0B70-7DAB-D1D0-1C64F21E31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201829"/>
              </p:ext>
            </p:extLst>
          </p:nvPr>
        </p:nvGraphicFramePr>
        <p:xfrm>
          <a:off x="806971" y="1697910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6196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1D86D-FAF2-DCFC-DA91-9000AC947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780953"/>
            <a:ext cx="11049001" cy="3296093"/>
          </a:xfrm>
        </p:spPr>
        <p:txBody>
          <a:bodyPr/>
          <a:lstStyle/>
          <a:p>
            <a:r>
              <a:rPr lang="en-US" sz="4800" b="1" dirty="0"/>
              <a:t>Limiting Admission Capabilities</a:t>
            </a:r>
            <a:br>
              <a:rPr lang="en-US" dirty="0"/>
            </a:br>
            <a:r>
              <a:rPr lang="en-US" dirty="0"/>
              <a:t>If programs could guarantee preceptor slots, they could admit more students.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C14B02-B734-1A72-B1E1-47B10BEC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013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6B24C9-CD3C-BBE0-908F-6DD4510610B3}"/>
              </a:ext>
            </a:extLst>
          </p:cNvPr>
          <p:cNvSpPr/>
          <p:nvPr/>
        </p:nvSpPr>
        <p:spPr>
          <a:xfrm>
            <a:off x="236764" y="2091559"/>
            <a:ext cx="11934215" cy="2690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E3140-4154-6DD8-8463-12205BDB5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Must Address This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D1851-AB8C-3627-E4EE-CD79C7466D2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2385848"/>
            <a:ext cx="10205545" cy="3786352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If we fail to address this formally and enact systems, we will create further inequities and ultimately fail our students and the healthcare system.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5AE39-5B15-32AB-51F8-C8D3E608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325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5CD3-8AB0-C5BA-6FC9-87AEEABC7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D9778-CEE2-48AC-C039-B4E6919A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Content Placeholder 4" descr="A close-up of several logos&#10;&#10;Description automatically generated">
            <a:extLst>
              <a:ext uri="{FF2B5EF4-FFF2-40B4-BE49-F238E27FC236}">
                <a16:creationId xmlns:a16="http://schemas.microsoft.com/office/drawing/2014/main" id="{30DEEC8A-C3F8-A0A2-B73F-99901A6D1946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2083485" y="1828800"/>
            <a:ext cx="848222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24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People Discussing">
            <a:extLst>
              <a:ext uri="{FF2B5EF4-FFF2-40B4-BE49-F238E27FC236}">
                <a16:creationId xmlns:a16="http://schemas.microsoft.com/office/drawing/2014/main" id="{5AB722EE-087B-42B2-E2FD-4A78CAA7B6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F511CE-9F1B-3BBF-911A-D228F775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74" y="3285462"/>
            <a:ext cx="8503921" cy="665514"/>
          </a:xfrm>
        </p:spPr>
        <p:txBody>
          <a:bodyPr/>
          <a:lstStyle/>
          <a:p>
            <a:r>
              <a:rPr lang="en-US" sz="5400" b="1" dirty="0">
                <a:solidFill>
                  <a:schemeClr val="bg1"/>
                </a:solidFill>
              </a:rPr>
              <a:t>Questions &amp; Discussion</a:t>
            </a:r>
          </a:p>
        </p:txBody>
      </p:sp>
    </p:spTree>
    <p:extLst>
      <p:ext uri="{BB962C8B-B14F-4D97-AF65-F5344CB8AC3E}">
        <p14:creationId xmlns:p14="http://schemas.microsoft.com/office/powerpoint/2010/main" val="99199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BF7124-D5D7-526D-290E-4AABB9CFC396}"/>
              </a:ext>
            </a:extLst>
          </p:cNvPr>
          <p:cNvSpPr/>
          <p:nvPr/>
        </p:nvSpPr>
        <p:spPr>
          <a:xfrm>
            <a:off x="226141" y="1828800"/>
            <a:ext cx="11965859" cy="38272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7" name="Google Shape;597;p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Georgia"/>
              <a:buNone/>
            </a:pPr>
            <a:r>
              <a:rPr lang="en-US" dirty="0"/>
              <a:t>Contact Information</a:t>
            </a:r>
            <a:endParaRPr dirty="0"/>
          </a:p>
        </p:txBody>
      </p:sp>
      <p:sp>
        <p:nvSpPr>
          <p:cNvPr id="602" name="Google Shape;602;p5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 dirty="0"/>
          </a:p>
        </p:txBody>
      </p:sp>
      <p:sp>
        <p:nvSpPr>
          <p:cNvPr id="8" name="Google Shape;599;p59">
            <a:extLst>
              <a:ext uri="{FF2B5EF4-FFF2-40B4-BE49-F238E27FC236}">
                <a16:creationId xmlns:a16="http://schemas.microsoft.com/office/drawing/2014/main" id="{371E59D4-8B48-6438-75E1-302CC31B020C}"/>
              </a:ext>
            </a:extLst>
          </p:cNvPr>
          <p:cNvSpPr txBox="1">
            <a:spLocks/>
          </p:cNvSpPr>
          <p:nvPr/>
        </p:nvSpPr>
        <p:spPr>
          <a:xfrm>
            <a:off x="4513460" y="2815205"/>
            <a:ext cx="6299851" cy="1227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718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1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TR"/>
              <a:buChar char="–"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718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1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Clr>
                <a:schemeClr val="lt1"/>
              </a:buClr>
              <a:buSzPts val="2000"/>
              <a:buFont typeface="Arial"/>
              <a:buNone/>
            </a:pP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Jay Prosser DNP, RN, CCRN-K, NE-BC</a:t>
            </a:r>
          </a:p>
          <a:p>
            <a:pPr marL="0" indent="0" algn="ctr">
              <a:buClr>
                <a:schemeClr val="lt1"/>
              </a:buClr>
              <a:buSzPts val="2000"/>
              <a:buFont typeface="Arial"/>
              <a:buNone/>
            </a:pPr>
            <a:r>
              <a:rPr lang="en-US" sz="1800" dirty="0">
                <a:solidFill>
                  <a:schemeClr val="bg1"/>
                </a:solidFill>
              </a:rPr>
              <a:t>Executive Director, Nursing Council on Workforce Sustainability</a:t>
            </a:r>
          </a:p>
          <a:p>
            <a:pPr marL="6350" lvl="1" indent="0" algn="ctr">
              <a:spcBef>
                <a:spcPts val="500"/>
              </a:spcBef>
              <a:buClr>
                <a:schemeClr val="lt1"/>
              </a:buClr>
              <a:buSzPts val="1330"/>
              <a:buFont typeface="Noto Sans Symbols"/>
              <a:buNone/>
            </a:pPr>
            <a:r>
              <a:rPr lang="en-US" sz="1800" dirty="0">
                <a:solidFill>
                  <a:schemeClr val="bg1"/>
                </a:solidFill>
              </a:rPr>
              <a:t>Jay.Prosser@umassmed.edu</a:t>
            </a:r>
          </a:p>
          <a:p>
            <a:pPr marL="6350" lvl="3" indent="0" algn="ctr">
              <a:spcBef>
                <a:spcPts val="500"/>
              </a:spcBef>
              <a:buClr>
                <a:schemeClr val="lt1"/>
              </a:buClr>
              <a:buSzPts val="1400"/>
              <a:buFont typeface="Arial"/>
              <a:buNone/>
            </a:pPr>
            <a:r>
              <a:rPr lang="en-US" sz="1800" dirty="0">
                <a:solidFill>
                  <a:schemeClr val="bg1"/>
                </a:solidFill>
              </a:rPr>
              <a:t>774.622.1356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EABF9-9081-7B4D-55A0-4C6F9F49D1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66" t="900" r="14770" b="-900"/>
          <a:stretch/>
        </p:blipFill>
        <p:spPr>
          <a:xfrm>
            <a:off x="1839432" y="2596785"/>
            <a:ext cx="2284725" cy="212643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F660F42-3B01-9A5D-4D6C-16318026C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56035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436F5-8787-EF71-9A50-4C4C7D4B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Get Here?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3ACC0-A63F-6A17-6608-A0C385C5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Content Placeholder 4" descr="A close-up of a building&#10;&#10;Description automatically generated">
            <a:extLst>
              <a:ext uri="{FF2B5EF4-FFF2-40B4-BE49-F238E27FC236}">
                <a16:creationId xmlns:a16="http://schemas.microsoft.com/office/drawing/2014/main" id="{F98C58BC-FEF0-0E76-C3A2-C2C710253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7" r="3407" b="4533"/>
          <a:stretch/>
        </p:blipFill>
        <p:spPr>
          <a:xfrm>
            <a:off x="2839336" y="1480762"/>
            <a:ext cx="6513327" cy="470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61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AA2E9-8163-A430-0A51-7DF72B2D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8856921" cy="1360649"/>
          </a:xfrm>
        </p:spPr>
        <p:txBody>
          <a:bodyPr/>
          <a:lstStyle/>
          <a:p>
            <a:r>
              <a:rPr lang="en-US" dirty="0"/>
              <a:t>What Does the Primary Care Crisis Look like in Massachusetts?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834F2-A4A2-2E58-AC20-C591F318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07D2430-5906-D360-942D-4305B1ACD6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8771470"/>
              </p:ext>
            </p:extLst>
          </p:nvPr>
        </p:nvGraphicFramePr>
        <p:xfrm>
          <a:off x="765544" y="2062716"/>
          <a:ext cx="11160642" cy="4164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7071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593151-800A-0BF2-42A8-CB82F267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Patient’s Perspective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3598517-AEAC-F71F-67E1-37C958093D8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447800"/>
            <a:ext cx="4199860" cy="4724400"/>
          </a:xfrm>
        </p:spPr>
        <p:txBody>
          <a:bodyPr/>
          <a:lstStyle/>
          <a:p>
            <a:r>
              <a:rPr lang="en-US" dirty="0"/>
              <a:t>81-year-old female</a:t>
            </a:r>
          </a:p>
          <a:p>
            <a:r>
              <a:rPr lang="en-US" dirty="0"/>
              <a:t>Post acute myocardial infarction</a:t>
            </a:r>
          </a:p>
          <a:p>
            <a:r>
              <a:rPr lang="en-US" dirty="0"/>
              <a:t>Has no PCP</a:t>
            </a:r>
          </a:p>
          <a:p>
            <a:r>
              <a:rPr lang="en-US" dirty="0"/>
              <a:t>Currently on 12-month waiting list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E7C78-C390-0949-DFE3-B513BAB1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Content Placeholder 6" descr="A person holding a glass&#10;&#10;Description automatically generated">
            <a:extLst>
              <a:ext uri="{FF2B5EF4-FFF2-40B4-BE49-F238E27FC236}">
                <a16:creationId xmlns:a16="http://schemas.microsoft.com/office/drawing/2014/main" id="{0E54B187-90BD-7C7D-F54C-C4DF95DE6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16" r="-1" b="21918"/>
          <a:stretch/>
        </p:blipFill>
        <p:spPr bwMode="auto"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385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9E8F9-2FD1-CDDF-3597-AD20DB6E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8513379" cy="1360649"/>
          </a:xfrm>
        </p:spPr>
        <p:txBody>
          <a:bodyPr/>
          <a:lstStyle/>
          <a:p>
            <a:r>
              <a:rPr lang="en-US" dirty="0"/>
              <a:t>The State of Medical Schools and Primary Care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6AFF75-2317-2A81-E509-617A78C766C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1" y="3023799"/>
            <a:ext cx="5854150" cy="292334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Of all current medical school students in Massachusetts, </a:t>
            </a:r>
            <a:r>
              <a:rPr lang="en-US" sz="2800" b="1" dirty="0">
                <a:solidFill>
                  <a:schemeClr val="accent1"/>
                </a:solidFill>
              </a:rPr>
              <a:t>only 23.6% </a:t>
            </a:r>
            <a:r>
              <a:rPr lang="en-US" sz="2800" dirty="0"/>
              <a:t>of them plan to become primary care physicians.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AF96D-C802-18C9-0918-C85570146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Graphic 5" descr="Doctor">
            <a:extLst>
              <a:ext uri="{FF2B5EF4-FFF2-40B4-BE49-F238E27FC236}">
                <a16:creationId xmlns:a16="http://schemas.microsoft.com/office/drawing/2014/main" id="{CCF445DA-92F2-8C1E-66FA-E4BB24991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8550" y="1663150"/>
            <a:ext cx="4737650" cy="473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98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6413-B2D3-B86B-D476-EB2CE4AE8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there are no PCPs?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87AE3-48A9-BAB4-97D0-2D78E0A8A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02A2C2D-841C-56F9-3C04-2DF333AF262C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025396810"/>
              </p:ext>
            </p:extLst>
          </p:nvPr>
        </p:nvGraphicFramePr>
        <p:xfrm>
          <a:off x="914400" y="1828800"/>
          <a:ext cx="10820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0276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09DC9-7ECC-DD43-F35C-9FF296ED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nurse practitioner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FE869-2800-8A4A-4366-81D717D09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2CFCBE-0C32-8C72-DF28-AF5264D513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6004919"/>
              </p:ext>
            </p:extLst>
          </p:nvPr>
        </p:nvGraphicFramePr>
        <p:xfrm>
          <a:off x="552893" y="1605516"/>
          <a:ext cx="11376837" cy="446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6008737"/>
      </p:ext>
    </p:extLst>
  </p:cSld>
  <p:clrMapOvr>
    <a:masterClrMapping/>
  </p:clrMapOvr>
</p:sld>
</file>

<file path=ppt/theme/theme1.xml><?xml version="1.0" encoding="utf-8"?>
<a:theme xmlns:a="http://schemas.openxmlformats.org/drawingml/2006/main" name="New Master- KK">
  <a:themeElements>
    <a:clrScheme name="FHC 2023">
      <a:dk1>
        <a:srgbClr val="000000"/>
      </a:dk1>
      <a:lt1>
        <a:srgbClr val="FFFFFF"/>
      </a:lt1>
      <a:dk2>
        <a:srgbClr val="00074F"/>
      </a:dk2>
      <a:lt2>
        <a:srgbClr val="ACA39A"/>
      </a:lt2>
      <a:accent1>
        <a:srgbClr val="0071CE"/>
      </a:accent1>
      <a:accent2>
        <a:srgbClr val="84DADE"/>
      </a:accent2>
      <a:accent3>
        <a:srgbClr val="FFC629"/>
      </a:accent3>
      <a:accent4>
        <a:srgbClr val="4A8B2C"/>
      </a:accent4>
      <a:accent5>
        <a:srgbClr val="F36F16"/>
      </a:accent5>
      <a:accent6>
        <a:srgbClr val="633092"/>
      </a:accent6>
      <a:hlink>
        <a:srgbClr val="000F9F"/>
      </a:hlink>
      <a:folHlink>
        <a:srgbClr val="00FFFF"/>
      </a:folHlink>
    </a:clrScheme>
    <a:fontScheme name="FHC 2023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HealthCtg_PP_NCWS_Main template_2024" id="{6E80583E-DD91-DC45-901F-BFAD023643A1}" vid="{B46BBCC2-9A5D-374D-BD4A-2E10ED1A28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AC12053994CB448E73C24AF82F22EB" ma:contentTypeVersion="12" ma:contentTypeDescription="Create a new document." ma:contentTypeScope="" ma:versionID="aba53cdddf5e9bed4ab71f1638944041">
  <xsd:schema xmlns:xsd="http://www.w3.org/2001/XMLSchema" xmlns:xs="http://www.w3.org/2001/XMLSchema" xmlns:p="http://schemas.microsoft.com/office/2006/metadata/properties" xmlns:ns2="1ce13350-5d02-4df6-be4c-38d2b03c0b21" xmlns:ns3="c918d613-b69f-41c5-bd97-5276c80f4eb1" targetNamespace="http://schemas.microsoft.com/office/2006/metadata/properties" ma:root="true" ma:fieldsID="8a7b90774d2f8a142d8cbe3698d9831a" ns2:_="" ns3:_="">
    <xsd:import namespace="1ce13350-5d02-4df6-be4c-38d2b03c0b21"/>
    <xsd:import namespace="c918d613-b69f-41c5-bd97-5276c80f4e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e13350-5d02-4df6-be4c-38d2b03c0b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c592f6e-9db9-49f2-9f9e-7d6ee315d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8d613-b69f-41c5-bd97-5276c80f4eb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a3006e8-caad-49ed-a885-ac49da2db458}" ma:internalName="TaxCatchAll" ma:showField="CatchAllData" ma:web="c918d613-b69f-41c5-bd97-5276c80f4e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e13350-5d02-4df6-be4c-38d2b03c0b21">
      <Terms xmlns="http://schemas.microsoft.com/office/infopath/2007/PartnerControls"/>
    </lcf76f155ced4ddcb4097134ff3c332f>
    <TaxCatchAll xmlns="c918d613-b69f-41c5-bd97-5276c80f4eb1" xsi:nil="true"/>
  </documentManagement>
</p:properties>
</file>

<file path=customXml/itemProps1.xml><?xml version="1.0" encoding="utf-8"?>
<ds:datastoreItem xmlns:ds="http://schemas.openxmlformats.org/officeDocument/2006/customXml" ds:itemID="{393846C6-5A6F-44D4-85BE-DB910EAC5E85}"/>
</file>

<file path=customXml/itemProps2.xml><?xml version="1.0" encoding="utf-8"?>
<ds:datastoreItem xmlns:ds="http://schemas.openxmlformats.org/officeDocument/2006/customXml" ds:itemID="{BE7B93A5-F6AD-4BB3-B88F-D01B123E03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0CD0E6-0098-4EFA-8ECB-0101E4CC85F2}"/>
</file>

<file path=docProps/app.xml><?xml version="1.0" encoding="utf-8"?>
<Properties xmlns="http://schemas.openxmlformats.org/officeDocument/2006/extended-properties" xmlns:vt="http://schemas.openxmlformats.org/officeDocument/2006/docPropsVTypes">
  <Template>ForHealthCtg_PP_NCWS_Main template_2024</Template>
  <TotalTime>289</TotalTime>
  <Words>809</Words>
  <Application>Microsoft Office PowerPoint</Application>
  <PresentationFormat>Widescreen</PresentationFormat>
  <Paragraphs>128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Aptos</vt:lpstr>
      <vt:lpstr>Arial</vt:lpstr>
      <vt:lpstr>Calibri</vt:lpstr>
      <vt:lpstr>Georgia</vt:lpstr>
      <vt:lpstr>Noto Sans Symbols</vt:lpstr>
      <vt:lpstr>System Font Regular</vt:lpstr>
      <vt:lpstr>Wingdings</vt:lpstr>
      <vt:lpstr>New Master- KK</vt:lpstr>
      <vt:lpstr>Breaking Barriers: Addressing Preceptor Challenges in Nurse Practitioner Education for Primary Care Solutions</vt:lpstr>
      <vt:lpstr>No Disclosures or Conflicts of Interest</vt:lpstr>
      <vt:lpstr>About Me</vt:lpstr>
      <vt:lpstr>How Did We Get Here?</vt:lpstr>
      <vt:lpstr>What Does the Primary Care Crisis Look like in Massachusetts?</vt:lpstr>
      <vt:lpstr>A Patient’s Perspective</vt:lpstr>
      <vt:lpstr>The State of Medical Schools and Primary Care</vt:lpstr>
      <vt:lpstr>What happens when there are no PCPs?</vt:lpstr>
      <vt:lpstr>The nurse practitioner field</vt:lpstr>
      <vt:lpstr>Nurse Practitioners as  Primary Care Providers</vt:lpstr>
      <vt:lpstr>Nurses could help solve this problem!</vt:lpstr>
      <vt:lpstr>Roadblock! Nothing in healthcare is that easy</vt:lpstr>
      <vt:lpstr>Nurse Practitioner Education</vt:lpstr>
      <vt:lpstr>Preceptor Challenge Without preceptors, students cannot complete their education.</vt:lpstr>
      <vt:lpstr>High Demand = Opportunity</vt:lpstr>
      <vt:lpstr>The Gentleman’s Agreement</vt:lpstr>
      <vt:lpstr>The Black Market</vt:lpstr>
      <vt:lpstr>Potential Solutions</vt:lpstr>
      <vt:lpstr>Pay Preceptors</vt:lpstr>
      <vt:lpstr>Challenges to Paying Preceptors</vt:lpstr>
      <vt:lpstr>Tax Credit</vt:lpstr>
      <vt:lpstr>Paying Institutions</vt:lpstr>
      <vt:lpstr>Health Care Organizations &amp;  Academic Institutions </vt:lpstr>
      <vt:lpstr>Preceptor Structure Re-evaluation </vt:lpstr>
      <vt:lpstr>More Challenging Questions</vt:lpstr>
      <vt:lpstr>Matching?</vt:lpstr>
      <vt:lpstr>GME Funding</vt:lpstr>
      <vt:lpstr>Limiting Admission Capabilities If programs could guarantee preceptor slots, they could admit more students. </vt:lpstr>
      <vt:lpstr>We Must Address This </vt:lpstr>
      <vt:lpstr>Questions &amp; Discussion</vt:lpstr>
      <vt:lpstr>Contact Information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Hermanson, Hannah L</dc:creator>
  <cp:lastModifiedBy>Prosser, Jay</cp:lastModifiedBy>
  <cp:revision>7</cp:revision>
  <cp:lastPrinted>2023-01-26T19:54:58Z</cp:lastPrinted>
  <dcterms:created xsi:type="dcterms:W3CDTF">2024-05-07T15:58:03Z</dcterms:created>
  <dcterms:modified xsi:type="dcterms:W3CDTF">2024-05-24T18:52:15Z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0x0101007AAC12053994CB448E73C24AF82F22EB</vt:lpwstr>
  </property>
</Properties>
</file>